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8" r:id="rId13"/>
    <p:sldId id="272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31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2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1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0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7A22-F8AA-455D-B090-CE60013ADFF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20" y="151109"/>
            <a:ext cx="1904407" cy="773742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EagleSat Flight Operations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>
                <a:latin typeface="+mj-lt"/>
                <a:cs typeface="Arial" charset="0"/>
              </a:rPr>
              <a:t>Mo Sabliny</a:t>
            </a:r>
          </a:p>
          <a:p>
            <a:r>
              <a:rPr lang="en-US" altLang="en-US" dirty="0" smtClean="0">
                <a:latin typeface="+mj-lt"/>
                <a:cs typeface="Arial" charset="0"/>
              </a:rPr>
              <a:t>Dr. Yale</a:t>
            </a:r>
          </a:p>
          <a:p>
            <a:r>
              <a:rPr lang="en-US" altLang="en-US" dirty="0" smtClean="0">
                <a:latin typeface="+mj-lt"/>
                <a:cs typeface="Arial" charset="0"/>
              </a:rPr>
              <a:t>Arizona Space Grant Symposium</a:t>
            </a:r>
          </a:p>
          <a:p>
            <a:r>
              <a:rPr lang="en-US" altLang="en-US" dirty="0" smtClean="0">
                <a:latin typeface="+mj-lt"/>
                <a:cs typeface="Arial" charset="0"/>
              </a:rPr>
              <a:t>April 12,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151109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52" y="5320827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6276089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20" y="151109"/>
            <a:ext cx="1904407" cy="773742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	Eclipse Calculations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Arial" charset="0"/>
              </a:rPr>
              <a:t>These calculations</a:t>
            </a:r>
            <a:r>
              <a:rPr lang="en-US" sz="2800" dirty="0" smtClean="0">
                <a:latin typeface="+mj-lt"/>
                <a:cs typeface="Arial" charset="0"/>
              </a:rPr>
              <a:t> determine where the satellite is in ecliptic terms</a:t>
            </a:r>
          </a:p>
          <a:p>
            <a:pPr lvl="1"/>
            <a:r>
              <a:rPr lang="en-US" sz="2400" dirty="0" smtClean="0">
                <a:latin typeface="+mj-lt"/>
                <a:cs typeface="Arial" charset="0"/>
              </a:rPr>
              <a:t>Umbra -Total Eclipse (No Sun)</a:t>
            </a:r>
          </a:p>
          <a:p>
            <a:pPr lvl="1"/>
            <a:r>
              <a:rPr lang="en-US" dirty="0">
                <a:latin typeface="+mj-lt"/>
                <a:cs typeface="Arial" charset="0"/>
              </a:rPr>
              <a:t>No Eclipse (Full Sunlight)</a:t>
            </a:r>
          </a:p>
          <a:p>
            <a:pPr lvl="1"/>
            <a:r>
              <a:rPr lang="en-US" sz="2400" dirty="0" smtClean="0">
                <a:latin typeface="+mj-lt"/>
                <a:cs typeface="Arial" charset="0"/>
              </a:rPr>
              <a:t>Penumbra, Antumbra - Partial Eclipse (Fraction of the Sun)</a:t>
            </a:r>
          </a:p>
          <a:p>
            <a:pPr lvl="2"/>
            <a:r>
              <a:rPr lang="en-US" sz="2000" dirty="0" smtClean="0">
                <a:latin typeface="+mj-lt"/>
                <a:cs typeface="Arial" charset="0"/>
              </a:rPr>
              <a:t>Further calculations to calculate the fraction of the Sun the satellite sees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151109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52" y="5320827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6276089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20" y="151109"/>
            <a:ext cx="1904407" cy="773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Passes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151109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52" y="5320826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6276089"/>
            <a:ext cx="1888491" cy="43080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259194" y="3005343"/>
            <a:ext cx="2918460" cy="2811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Earth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2657464" y="2926095"/>
            <a:ext cx="121920" cy="79248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4116694" y="2052843"/>
            <a:ext cx="182880" cy="198120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2" name="Straight Arrow Connector 11"/>
          <p:cNvCxnSpPr>
            <a:stCxn id="9" idx="0"/>
            <a:endCxn id="10" idx="1"/>
          </p:cNvCxnSpPr>
          <p:nvPr/>
        </p:nvCxnSpPr>
        <p:spPr>
          <a:xfrm flipV="1">
            <a:off x="2718424" y="2151903"/>
            <a:ext cx="1398270" cy="7741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1549006">
            <a:off x="2673510" y="2838988"/>
            <a:ext cx="211745" cy="253464"/>
          </a:xfrm>
          <a:prstGeom prst="arc">
            <a:avLst>
              <a:gd name="adj1" fmla="val 1664850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6517" y="2011129"/>
            <a:ext cx="147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r</a:t>
            </a:r>
            <a:r>
              <a:rPr lang="en-US" baseline="-25000" dirty="0" err="1" smtClean="0">
                <a:latin typeface="+mj-lt"/>
              </a:rPr>
              <a:t>SAT</a:t>
            </a:r>
            <a:r>
              <a:rPr lang="en-US" baseline="-25000" dirty="0" smtClean="0">
                <a:latin typeface="+mj-lt"/>
              </a:rPr>
              <a:t>/GS</a:t>
            </a:r>
            <a:r>
              <a:rPr lang="en-US" dirty="0" smtClean="0">
                <a:latin typeface="+mj-lt"/>
              </a:rPr>
              <a:t>= {S;E;Z}</a:t>
            </a: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3814" y="1683511"/>
            <a:ext cx="98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EagleSat</a:t>
            </a:r>
            <a:endParaRPr lang="en-US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0672" y="2596387"/>
            <a:ext cx="16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Ground Station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34121" y="2663588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j-lt"/>
              </a:rPr>
              <a:t>θ</a:t>
            </a:r>
            <a:r>
              <a:rPr lang="en-US" baseline="-25000" dirty="0" smtClean="0">
                <a:latin typeface="+mj-lt"/>
              </a:rPr>
              <a:t>E</a:t>
            </a:r>
            <a:endParaRPr lang="en-US" dirty="0" smtClean="0"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835219" y="3005343"/>
            <a:ext cx="195405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828032" y="2380461"/>
            <a:ext cx="3687317" cy="3796501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When </a:t>
            </a:r>
            <a:r>
              <a:rPr lang="el-GR" dirty="0">
                <a:latin typeface="+mj-lt"/>
              </a:rPr>
              <a:t>θ</a:t>
            </a:r>
            <a:r>
              <a:rPr lang="en-US" baseline="-25000" dirty="0" smtClean="0">
                <a:latin typeface="+mj-lt"/>
              </a:rPr>
              <a:t>E</a:t>
            </a:r>
            <a:r>
              <a:rPr lang="en-US" dirty="0" smtClean="0">
                <a:latin typeface="+mj-lt"/>
              </a:rPr>
              <a:t> is greater that 0°, and less than 180</a:t>
            </a:r>
            <a:r>
              <a:rPr lang="en-US" dirty="0">
                <a:latin typeface="+mj-lt"/>
              </a:rPr>
              <a:t>°</a:t>
            </a:r>
            <a:r>
              <a:rPr lang="en-US" dirty="0" smtClean="0">
                <a:latin typeface="+mj-lt"/>
              </a:rPr>
              <a:t> the satellite can be “seen”</a:t>
            </a:r>
          </a:p>
          <a:p>
            <a:r>
              <a:rPr lang="en-US" dirty="0" smtClean="0">
                <a:latin typeface="+mj-lt"/>
              </a:rPr>
              <a:t>Not always the case, when land formations, buildings, etc. are taken into account</a:t>
            </a:r>
            <a:endParaRPr lang="en-US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7877" y="1683511"/>
            <a:ext cx="1836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j-lt"/>
              </a:rPr>
              <a:t>θ</a:t>
            </a:r>
            <a:r>
              <a:rPr lang="en-US" baseline="-25000" dirty="0" smtClean="0">
                <a:latin typeface="+mj-lt"/>
              </a:rPr>
              <a:t>E </a:t>
            </a:r>
            <a:r>
              <a:rPr lang="en-US" dirty="0" smtClean="0">
                <a:latin typeface="+mj-lt"/>
              </a:rPr>
              <a:t>= sin</a:t>
            </a:r>
            <a:r>
              <a:rPr lang="en-US" baseline="30000" dirty="0" smtClean="0">
                <a:latin typeface="+mj-lt"/>
              </a:rPr>
              <a:t>-1</a:t>
            </a:r>
            <a:r>
              <a:rPr lang="en-US" dirty="0" smtClean="0">
                <a:latin typeface="+mj-lt"/>
              </a:rPr>
              <a:t>(Z/</a:t>
            </a:r>
            <a:r>
              <a:rPr lang="en-US" dirty="0" err="1" smtClean="0">
                <a:latin typeface="+mj-lt"/>
              </a:rPr>
              <a:t>r</a:t>
            </a:r>
            <a:r>
              <a:rPr lang="en-US" baseline="-25000" dirty="0" err="1" smtClean="0">
                <a:latin typeface="+mj-lt"/>
              </a:rPr>
              <a:t>SAT</a:t>
            </a:r>
            <a:r>
              <a:rPr lang="en-US" baseline="-25000" dirty="0" smtClean="0">
                <a:latin typeface="+mj-lt"/>
              </a:rPr>
              <a:t>/GS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35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20" y="151109"/>
            <a:ext cx="1904407" cy="773742"/>
          </a:xfrm>
          <a:prstGeom prst="rect">
            <a:avLst/>
          </a:prstGeom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	Future Work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Arial" charset="0"/>
              </a:rPr>
              <a:t>Effects of Radiation on lifetime of satellite:</a:t>
            </a:r>
          </a:p>
          <a:p>
            <a:pPr lvl="1"/>
            <a:r>
              <a:rPr lang="en-US" dirty="0" smtClean="0">
                <a:latin typeface="+mj-lt"/>
                <a:cs typeface="Arial" charset="0"/>
              </a:rPr>
              <a:t>Solar Radiation, Earth Radiation, Earth Albedo </a:t>
            </a:r>
          </a:p>
          <a:p>
            <a:r>
              <a:rPr lang="en-US" dirty="0" smtClean="0">
                <a:latin typeface="+mj-lt"/>
                <a:cs typeface="Arial" charset="0"/>
              </a:rPr>
              <a:t>Attempt to model orbital decay</a:t>
            </a:r>
          </a:p>
          <a:p>
            <a:r>
              <a:rPr lang="en-US" dirty="0">
                <a:latin typeface="+mj-lt"/>
                <a:cs typeface="Arial" charset="0"/>
              </a:rPr>
              <a:t>Establish a mission timeline that will incorporate each aspect of the orbital </a:t>
            </a:r>
            <a:r>
              <a:rPr lang="en-US" dirty="0" smtClean="0">
                <a:latin typeface="+mj-lt"/>
                <a:cs typeface="Arial" charset="0"/>
              </a:rPr>
              <a:t>model</a:t>
            </a:r>
          </a:p>
          <a:p>
            <a:r>
              <a:rPr lang="en-US" dirty="0" smtClean="0">
                <a:latin typeface="+mj-lt"/>
                <a:cs typeface="Arial" charset="0"/>
              </a:rPr>
              <a:t>Determine a model to best fit data from flight</a:t>
            </a:r>
          </a:p>
          <a:p>
            <a:pPr lvl="1"/>
            <a:r>
              <a:rPr lang="en-US" dirty="0" smtClean="0">
                <a:latin typeface="+mj-lt"/>
                <a:cs typeface="Arial" charset="0"/>
              </a:rPr>
              <a:t>Statistical Determination</a:t>
            </a:r>
          </a:p>
          <a:p>
            <a:endParaRPr lang="en-US" dirty="0" smtClean="0">
              <a:latin typeface="+mj-lt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151109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52" y="5320827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6276089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These different aspects of an orbital model contribute to the development of a mission timeline</a:t>
            </a:r>
          </a:p>
          <a:p>
            <a:r>
              <a:rPr lang="en-US" dirty="0" smtClean="0">
                <a:latin typeface="+mj-lt"/>
              </a:rPr>
              <a:t>Prepares the EagleSat team for what to expect when considering everything that can affect the satellite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20" y="151109"/>
            <a:ext cx="1904407" cy="773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151109"/>
            <a:ext cx="1155750" cy="961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52" y="5320827"/>
            <a:ext cx="895575" cy="138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6276089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01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20" y="151109"/>
            <a:ext cx="1904407" cy="773742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	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+mj-lt"/>
              </a:rPr>
              <a:t>Mentors: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Dr. Gary Yale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Dr. John Post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Jack Crabtree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+mj-lt"/>
              </a:rPr>
              <a:t>Organizations: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Arizona Space Grant Consortium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Ignite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151109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52" y="5320827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6276089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20" y="151109"/>
            <a:ext cx="1904407" cy="773742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	Questions?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en-US" dirty="0" smtClean="0">
              <a:latin typeface="+mj-lt"/>
              <a:cs typeface="Arial" charset="0"/>
            </a:endParaRPr>
          </a:p>
          <a:p>
            <a:pPr marL="0" indent="0" algn="ctr">
              <a:buFontTx/>
              <a:buNone/>
            </a:pPr>
            <a:endParaRPr lang="en-US" dirty="0" smtClean="0">
              <a:latin typeface="+mj-lt"/>
              <a:cs typeface="Arial" charset="0"/>
            </a:endParaRPr>
          </a:p>
          <a:p>
            <a:pPr marL="0" indent="0" algn="ctr">
              <a:buFontTx/>
              <a:buNone/>
            </a:pPr>
            <a:r>
              <a:rPr lang="en-US" dirty="0" smtClean="0">
                <a:latin typeface="+mj-lt"/>
                <a:cs typeface="Arial" charset="0"/>
              </a:rPr>
              <a:t>Thank you.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151109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52" y="5320827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6276089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20" y="151109"/>
            <a:ext cx="1904407" cy="773742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	EagleSat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  <a:cs typeface="Arial" charset="0"/>
              </a:rPr>
              <a:t>EagleSat is ERAU Prescott’s first satellite program</a:t>
            </a:r>
          </a:p>
          <a:p>
            <a:r>
              <a:rPr lang="en-US" altLang="en-US" dirty="0" smtClean="0">
                <a:latin typeface="+mj-lt"/>
                <a:cs typeface="Arial" charset="0"/>
              </a:rPr>
              <a:t>Developed by undergraduate students and mentors</a:t>
            </a:r>
          </a:p>
          <a:p>
            <a:r>
              <a:rPr lang="en-US" altLang="en-US" dirty="0" smtClean="0">
                <a:latin typeface="+mj-lt"/>
                <a:cs typeface="Arial" charset="0"/>
              </a:rPr>
              <a:t>Mission</a:t>
            </a:r>
          </a:p>
          <a:p>
            <a:pPr lvl="1"/>
            <a:r>
              <a:rPr lang="en-US" altLang="en-US" dirty="0" smtClean="0">
                <a:latin typeface="+mj-lt"/>
                <a:cs typeface="Arial" charset="0"/>
              </a:rPr>
              <a:t>Measure orbital decay</a:t>
            </a:r>
          </a:p>
          <a:p>
            <a:pPr lvl="1"/>
            <a:r>
              <a:rPr lang="en-US" altLang="en-US" dirty="0" smtClean="0">
                <a:latin typeface="+mj-lt"/>
                <a:cs typeface="Arial" charset="0"/>
              </a:rPr>
              <a:t>Solar radiation effects on CPU memory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151109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52" y="5320826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6276089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626" y="-8626"/>
            <a:ext cx="9144000" cy="6858000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20" y="70399"/>
            <a:ext cx="1904407" cy="773742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56152" y="443089"/>
            <a:ext cx="7886700" cy="1325563"/>
          </a:xfrm>
        </p:spPr>
        <p:txBody>
          <a:bodyPr/>
          <a:lstStyle/>
          <a:p>
            <a:r>
              <a:rPr lang="en-US" altLang="en-US" dirty="0" smtClean="0">
                <a:cs typeface="Arial" charset="0"/>
              </a:rPr>
              <a:t>	Flight Operations Objective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+mj-lt"/>
                <a:cs typeface="Arial" charset="0"/>
              </a:rPr>
              <a:t>Determine the orbital model</a:t>
            </a:r>
          </a:p>
          <a:p>
            <a:pPr lvl="1"/>
            <a:r>
              <a:rPr lang="en-US" altLang="en-US" dirty="0" smtClean="0">
                <a:latin typeface="+mj-lt"/>
                <a:cs typeface="Arial" charset="0"/>
              </a:rPr>
              <a:t>Eclipse calculations</a:t>
            </a:r>
          </a:p>
          <a:p>
            <a:pPr lvl="1"/>
            <a:r>
              <a:rPr lang="en-US" altLang="en-US" dirty="0" smtClean="0">
                <a:latin typeface="+mj-lt"/>
                <a:cs typeface="Arial" charset="0"/>
              </a:rPr>
              <a:t>Pass times </a:t>
            </a:r>
          </a:p>
          <a:p>
            <a:pPr lvl="1"/>
            <a:r>
              <a:rPr lang="en-US" altLang="en-US" dirty="0" smtClean="0">
                <a:latin typeface="+mj-lt"/>
                <a:cs typeface="Arial" charset="0"/>
              </a:rPr>
              <a:t>Predict orbital decay</a:t>
            </a:r>
          </a:p>
          <a:p>
            <a:pPr lvl="1"/>
            <a:r>
              <a:rPr lang="en-US" altLang="en-US" dirty="0" smtClean="0">
                <a:latin typeface="+mj-lt"/>
                <a:cs typeface="Arial" charset="0"/>
              </a:rPr>
              <a:t>Calculate radiation and effects</a:t>
            </a:r>
          </a:p>
          <a:p>
            <a:pPr lvl="1"/>
            <a:r>
              <a:rPr lang="en-US" altLang="en-US" dirty="0" smtClean="0">
                <a:latin typeface="+mj-lt"/>
                <a:cs typeface="Arial" charset="0"/>
              </a:rPr>
              <a:t>Develop a mission timeline</a:t>
            </a:r>
          </a:p>
          <a:p>
            <a:pPr lvl="1"/>
            <a:r>
              <a:rPr lang="en-US" altLang="en-US" dirty="0" smtClean="0">
                <a:latin typeface="+mj-lt"/>
                <a:cs typeface="Arial" charset="0"/>
              </a:rPr>
              <a:t>Develop a best fit orbital decay model from data (post flight)</a:t>
            </a:r>
          </a:p>
          <a:p>
            <a:pPr lvl="1"/>
            <a:endParaRPr lang="en-US" altLang="en-US" dirty="0" smtClean="0">
              <a:latin typeface="+mj-lt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148037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52" y="5320827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6276089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20" y="151109"/>
            <a:ext cx="1904407" cy="773742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Arial" charset="0"/>
              </a:rPr>
              <a:t>	Flight Dynamics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28649" y="2463979"/>
            <a:ext cx="3943350" cy="2090767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+mj-lt"/>
                <a:cs typeface="Arial" charset="0"/>
              </a:rPr>
              <a:t>STK allows for quick results by entering multiple initial conditions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151109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52" y="5320827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6276089"/>
            <a:ext cx="1888491" cy="43080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66501" y="2417553"/>
            <a:ext cx="3733440" cy="2169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latin typeface="+mj-lt"/>
                <a:cs typeface="Arial" charset="0"/>
              </a:rPr>
              <a:t>MATLAB allows for an in depth analysis of an orbit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0664" y="4891177"/>
            <a:ext cx="7947085" cy="1337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latin typeface="+mj-lt"/>
                <a:cs typeface="Arial" charset="0"/>
              </a:rPr>
              <a:t>Use for both STK and MATLAB for accuracy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98457" y="1463616"/>
            <a:ext cx="7947085" cy="753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 smtClean="0">
                <a:latin typeface="+mj-lt"/>
                <a:cs typeface="Arial" charset="0"/>
              </a:rPr>
              <a:t>STK vs. MATLAB</a:t>
            </a:r>
          </a:p>
        </p:txBody>
      </p:sp>
    </p:spTree>
    <p:extLst>
      <p:ext uri="{BB962C8B-B14F-4D97-AF65-F5344CB8AC3E}">
        <p14:creationId xmlns:p14="http://schemas.microsoft.com/office/powerpoint/2010/main" val="14791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20" y="151109"/>
            <a:ext cx="1904407" cy="773742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	STK Results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+mj-lt"/>
                <a:cs typeface="Arial" charset="0"/>
              </a:rPr>
              <a:t>Classical Orbital Elements </a:t>
            </a:r>
          </a:p>
          <a:p>
            <a:endParaRPr lang="en-US" smtClean="0">
              <a:latin typeface="+mj-lt"/>
              <a:cs typeface="Arial" charset="0"/>
            </a:endParaRPr>
          </a:p>
          <a:p>
            <a:endParaRPr lang="en-US" smtClean="0">
              <a:latin typeface="+mj-lt"/>
              <a:cs typeface="Arial" charset="0"/>
            </a:endParaRPr>
          </a:p>
          <a:p>
            <a:endParaRPr lang="en-US" smtClean="0">
              <a:latin typeface="+mj-lt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640295"/>
              </p:ext>
            </p:extLst>
          </p:nvPr>
        </p:nvGraphicFramePr>
        <p:xfrm>
          <a:off x="1371600" y="2743200"/>
          <a:ext cx="6096000" cy="25966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70946">
                <a:tc>
                  <a:txBody>
                    <a:bodyPr/>
                    <a:lstStyle/>
                    <a:p>
                      <a:r>
                        <a:rPr lang="en-US" dirty="0" smtClean="0"/>
                        <a:t>Orbital Element</a:t>
                      </a:r>
                      <a:endParaRPr lang="en-US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Semi</a:t>
                      </a:r>
                      <a:r>
                        <a:rPr lang="en-US" sz="1800" baseline="0" dirty="0" smtClean="0"/>
                        <a:t>-Major Axis (km)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6795.746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Eccentricity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0.000281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Inclination(</a:t>
                      </a:r>
                      <a:r>
                        <a:rPr lang="en-US" sz="1800" dirty="0" err="1" smtClean="0"/>
                        <a:t>deg</a:t>
                      </a:r>
                      <a:r>
                        <a:rPr lang="en-US" sz="1800" dirty="0" smtClean="0"/>
                        <a:t>)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51.652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Argument of Perigee (</a:t>
                      </a:r>
                      <a:r>
                        <a:rPr lang="en-US" sz="1800" dirty="0" err="1" smtClean="0"/>
                        <a:t>deg</a:t>
                      </a:r>
                      <a:r>
                        <a:rPr lang="en-US" sz="1800" dirty="0" smtClean="0"/>
                        <a:t>)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37.68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RAAN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en-US" sz="1800" baseline="0" dirty="0" err="1" smtClean="0"/>
                        <a:t>deg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222.166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Mean Anomaly (</a:t>
                      </a:r>
                      <a:r>
                        <a:rPr lang="en-US" sz="1800" dirty="0" err="1" smtClean="0"/>
                        <a:t>deg</a:t>
                      </a:r>
                      <a:r>
                        <a:rPr lang="en-US" sz="1800" dirty="0" smtClean="0"/>
                        <a:t>)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302.797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3" marB="45733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151109"/>
            <a:ext cx="1155750" cy="961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52" y="5320827"/>
            <a:ext cx="895575" cy="138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6276089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20" y="151109"/>
            <a:ext cx="1904407" cy="773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89" y="533400"/>
            <a:ext cx="7772400" cy="114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	STK Results</a:t>
            </a:r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4547" r="19192" b="6731"/>
          <a:stretch/>
        </p:blipFill>
        <p:spPr>
          <a:xfrm>
            <a:off x="1869311" y="2187060"/>
            <a:ext cx="5405377" cy="473504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68615" y="3534999"/>
            <a:ext cx="2057400" cy="20391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+mj-lt"/>
              </a:rPr>
              <a:t>Earth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151109"/>
            <a:ext cx="1155750" cy="961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52" y="5320827"/>
            <a:ext cx="895575" cy="138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6276089"/>
            <a:ext cx="1888491" cy="43080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Percentage in Sun and Eclipse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3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20" y="151109"/>
            <a:ext cx="1904407" cy="773742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	STK Results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3200" dirty="0" smtClean="0">
                <a:latin typeface="+mj-lt"/>
                <a:cs typeface="Arial" charset="0"/>
              </a:rPr>
              <a:t>Downlink Opportunities</a:t>
            </a:r>
          </a:p>
          <a:p>
            <a:pPr lvl="1"/>
            <a:r>
              <a:rPr lang="en-US" dirty="0" smtClean="0">
                <a:latin typeface="+mj-lt"/>
                <a:cs typeface="Arial" charset="0"/>
              </a:rPr>
              <a:t>About 60 opportunities per week</a:t>
            </a:r>
          </a:p>
          <a:p>
            <a:pPr lvl="1"/>
            <a:r>
              <a:rPr lang="en-US" dirty="0" smtClean="0">
                <a:latin typeface="+mj-lt"/>
                <a:cs typeface="Arial" charset="0"/>
              </a:rPr>
              <a:t>Shortest: 3.75 minutes</a:t>
            </a:r>
          </a:p>
          <a:p>
            <a:pPr lvl="1"/>
            <a:r>
              <a:rPr lang="en-US" dirty="0" smtClean="0">
                <a:latin typeface="+mj-lt"/>
                <a:cs typeface="Arial" charset="0"/>
              </a:rPr>
              <a:t>Longest: 8.67 minutes</a:t>
            </a:r>
          </a:p>
          <a:p>
            <a:pPr lvl="1"/>
            <a:r>
              <a:rPr lang="en-US" dirty="0" smtClean="0">
                <a:latin typeface="+mj-lt"/>
                <a:cs typeface="Arial" charset="0"/>
              </a:rPr>
              <a:t>About 38 opportunities per week during school hours</a:t>
            </a:r>
          </a:p>
          <a:p>
            <a:endParaRPr lang="en-US" dirty="0" smtClean="0">
              <a:latin typeface="+mj-lt"/>
              <a:cs typeface="Arial" charset="0"/>
            </a:endParaRPr>
          </a:p>
          <a:p>
            <a:endParaRPr lang="en-US" dirty="0" smtClean="0">
              <a:latin typeface="+mj-lt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151109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52" y="5320827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6276089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8626"/>
            <a:ext cx="9144000" cy="6858000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20" y="70399"/>
            <a:ext cx="1904407" cy="773742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71060" y="442764"/>
            <a:ext cx="7886700" cy="1325563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	MATLAB Orbit Propagation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28650" y="1678976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Arial" charset="0"/>
              </a:rPr>
              <a:t>Utilize ode45 function with a few possible models</a:t>
            </a:r>
          </a:p>
          <a:p>
            <a:pPr lvl="1"/>
            <a:r>
              <a:rPr lang="en-US" dirty="0" smtClean="0">
                <a:latin typeface="+mj-lt"/>
                <a:cs typeface="Arial" charset="0"/>
              </a:rPr>
              <a:t>Relative 2-Body problem</a:t>
            </a:r>
          </a:p>
          <a:p>
            <a:pPr lvl="2"/>
            <a:r>
              <a:rPr lang="en-US" dirty="0" smtClean="0">
                <a:latin typeface="+mj-lt"/>
                <a:cs typeface="Arial" charset="0"/>
              </a:rPr>
              <a:t>Assumes Earth doesn’t rotate</a:t>
            </a:r>
          </a:p>
          <a:p>
            <a:pPr lvl="2"/>
            <a:r>
              <a:rPr lang="en-US" dirty="0" smtClean="0">
                <a:latin typeface="+mj-lt"/>
                <a:cs typeface="Arial" charset="0"/>
              </a:rPr>
              <a:t>Assumes Earth is spherical</a:t>
            </a:r>
          </a:p>
          <a:p>
            <a:pPr lvl="1"/>
            <a:r>
              <a:rPr lang="en-US" dirty="0" smtClean="0">
                <a:latin typeface="+mj-lt"/>
                <a:cs typeface="Arial" charset="0"/>
              </a:rPr>
              <a:t>Non-spherical Earth 2-Body problem</a:t>
            </a:r>
          </a:p>
          <a:p>
            <a:pPr lvl="1"/>
            <a:r>
              <a:rPr lang="en-US" dirty="0" smtClean="0">
                <a:latin typeface="+mj-lt"/>
                <a:cs typeface="Arial" charset="0"/>
              </a:rPr>
              <a:t>N-body problem</a:t>
            </a:r>
          </a:p>
          <a:p>
            <a:pPr lvl="2"/>
            <a:r>
              <a:rPr lang="en-US" dirty="0" smtClean="0">
                <a:latin typeface="+mj-lt"/>
                <a:cs typeface="Arial" charset="0"/>
              </a:rPr>
              <a:t>Takes into account gravitational effects of nearby bodies</a:t>
            </a:r>
          </a:p>
          <a:p>
            <a:r>
              <a:rPr lang="en-US" dirty="0" smtClean="0">
                <a:latin typeface="+mj-lt"/>
                <a:cs typeface="Arial" charset="0"/>
              </a:rPr>
              <a:t>Propagating the state vector through each time step</a:t>
            </a:r>
          </a:p>
          <a:p>
            <a:pPr lvl="1"/>
            <a:r>
              <a:rPr lang="en-US" dirty="0" smtClean="0">
                <a:latin typeface="+mj-lt"/>
                <a:cs typeface="Arial" charset="0"/>
              </a:rPr>
              <a:t>State vector is the position and velocity vector {</a:t>
            </a:r>
            <a:r>
              <a:rPr lang="en-US" dirty="0" err="1" smtClean="0">
                <a:latin typeface="+mj-lt"/>
                <a:cs typeface="Arial" charset="0"/>
              </a:rPr>
              <a:t>x,y,z,vx,vy,vz</a:t>
            </a:r>
            <a:r>
              <a:rPr lang="en-US" dirty="0" smtClean="0">
                <a:latin typeface="+mj-lt"/>
                <a:cs typeface="Arial" charset="0"/>
              </a:rPr>
              <a:t>}</a:t>
            </a:r>
          </a:p>
          <a:p>
            <a:pPr lvl="1"/>
            <a:r>
              <a:rPr lang="en-US" dirty="0" smtClean="0">
                <a:latin typeface="+mj-lt"/>
                <a:cs typeface="Arial" charset="0"/>
              </a:rPr>
              <a:t>Calculate the differential state vector {</a:t>
            </a:r>
            <a:r>
              <a:rPr lang="en-US" dirty="0" err="1" smtClean="0">
                <a:latin typeface="+mj-lt"/>
                <a:cs typeface="Arial" charset="0"/>
              </a:rPr>
              <a:t>vx,vy,vz,ax,ay,az</a:t>
            </a:r>
            <a:r>
              <a:rPr lang="en-US" dirty="0" smtClean="0">
                <a:latin typeface="+mj-lt"/>
                <a:cs typeface="Arial" charset="0"/>
              </a:rPr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156659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52" y="5320826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6276089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20" y="151109"/>
            <a:ext cx="1904407" cy="773742"/>
          </a:xfrm>
          <a:prstGeom prst="rect">
            <a:avLst/>
          </a:prstGeom>
        </p:spPr>
      </p:pic>
      <p:sp>
        <p:nvSpPr>
          <p:cNvPr id="62" name="Parallelogram 61"/>
          <p:cNvSpPr/>
          <p:nvPr/>
        </p:nvSpPr>
        <p:spPr>
          <a:xfrm>
            <a:off x="4273421" y="3388566"/>
            <a:ext cx="4888015" cy="2087339"/>
          </a:xfrm>
          <a:custGeom>
            <a:avLst/>
            <a:gdLst>
              <a:gd name="connsiteX0" fmla="*/ 0 w 1216152"/>
              <a:gd name="connsiteY0" fmla="*/ 914400 h 914400"/>
              <a:gd name="connsiteX1" fmla="*/ 228600 w 1216152"/>
              <a:gd name="connsiteY1" fmla="*/ 0 h 914400"/>
              <a:gd name="connsiteX2" fmla="*/ 1216152 w 1216152"/>
              <a:gd name="connsiteY2" fmla="*/ 0 h 914400"/>
              <a:gd name="connsiteX3" fmla="*/ 987552 w 1216152"/>
              <a:gd name="connsiteY3" fmla="*/ 914400 h 914400"/>
              <a:gd name="connsiteX4" fmla="*/ 0 w 1216152"/>
              <a:gd name="connsiteY4" fmla="*/ 914400 h 914400"/>
              <a:gd name="connsiteX0" fmla="*/ 0 w 3464829"/>
              <a:gd name="connsiteY0" fmla="*/ 0 h 923730"/>
              <a:gd name="connsiteX1" fmla="*/ 2477277 w 3464829"/>
              <a:gd name="connsiteY1" fmla="*/ 9330 h 923730"/>
              <a:gd name="connsiteX2" fmla="*/ 3464829 w 3464829"/>
              <a:gd name="connsiteY2" fmla="*/ 9330 h 923730"/>
              <a:gd name="connsiteX3" fmla="*/ 3236229 w 3464829"/>
              <a:gd name="connsiteY3" fmla="*/ 923730 h 923730"/>
              <a:gd name="connsiteX4" fmla="*/ 0 w 3464829"/>
              <a:gd name="connsiteY4" fmla="*/ 0 h 923730"/>
              <a:gd name="connsiteX0" fmla="*/ 0 w 3464829"/>
              <a:gd name="connsiteY0" fmla="*/ 317242 h 1240972"/>
              <a:gd name="connsiteX1" fmla="*/ 1861456 w 3464829"/>
              <a:gd name="connsiteY1" fmla="*/ 0 h 1240972"/>
              <a:gd name="connsiteX2" fmla="*/ 3464829 w 3464829"/>
              <a:gd name="connsiteY2" fmla="*/ 326572 h 1240972"/>
              <a:gd name="connsiteX3" fmla="*/ 3236229 w 3464829"/>
              <a:gd name="connsiteY3" fmla="*/ 1240972 h 1240972"/>
              <a:gd name="connsiteX4" fmla="*/ 0 w 3464829"/>
              <a:gd name="connsiteY4" fmla="*/ 317242 h 1240972"/>
              <a:gd name="connsiteX0" fmla="*/ 0 w 4948396"/>
              <a:gd name="connsiteY0" fmla="*/ 317242 h 1240972"/>
              <a:gd name="connsiteX1" fmla="*/ 1861456 w 4948396"/>
              <a:gd name="connsiteY1" fmla="*/ 0 h 1240972"/>
              <a:gd name="connsiteX2" fmla="*/ 4948396 w 4948396"/>
              <a:gd name="connsiteY2" fmla="*/ 522515 h 1240972"/>
              <a:gd name="connsiteX3" fmla="*/ 3236229 w 4948396"/>
              <a:gd name="connsiteY3" fmla="*/ 1240972 h 1240972"/>
              <a:gd name="connsiteX4" fmla="*/ 0 w 4948396"/>
              <a:gd name="connsiteY4" fmla="*/ 317242 h 1240972"/>
              <a:gd name="connsiteX0" fmla="*/ 0 w 4948396"/>
              <a:gd name="connsiteY0" fmla="*/ 317242 h 2071397"/>
              <a:gd name="connsiteX1" fmla="*/ 1861456 w 4948396"/>
              <a:gd name="connsiteY1" fmla="*/ 0 h 2071397"/>
              <a:gd name="connsiteX2" fmla="*/ 4948396 w 4948396"/>
              <a:gd name="connsiteY2" fmla="*/ 522515 h 2071397"/>
              <a:gd name="connsiteX3" fmla="*/ 4869086 w 4948396"/>
              <a:gd name="connsiteY3" fmla="*/ 2071397 h 2071397"/>
              <a:gd name="connsiteX4" fmla="*/ 0 w 4948396"/>
              <a:gd name="connsiteY4" fmla="*/ 317242 h 2071397"/>
              <a:gd name="connsiteX0" fmla="*/ 0 w 4949553"/>
              <a:gd name="connsiteY0" fmla="*/ 317242 h 2078713"/>
              <a:gd name="connsiteX1" fmla="*/ 1861456 w 4949553"/>
              <a:gd name="connsiteY1" fmla="*/ 0 h 2078713"/>
              <a:gd name="connsiteX2" fmla="*/ 4948396 w 4949553"/>
              <a:gd name="connsiteY2" fmla="*/ 522515 h 2078713"/>
              <a:gd name="connsiteX3" fmla="*/ 4949553 w 4949553"/>
              <a:gd name="connsiteY3" fmla="*/ 2078713 h 2078713"/>
              <a:gd name="connsiteX4" fmla="*/ 0 w 4949553"/>
              <a:gd name="connsiteY4" fmla="*/ 317242 h 2078713"/>
              <a:gd name="connsiteX0" fmla="*/ 0 w 4949553"/>
              <a:gd name="connsiteY0" fmla="*/ 317242 h 2078713"/>
              <a:gd name="connsiteX1" fmla="*/ 1861456 w 4949553"/>
              <a:gd name="connsiteY1" fmla="*/ 0 h 2078713"/>
              <a:gd name="connsiteX2" fmla="*/ 4888011 w 4949553"/>
              <a:gd name="connsiteY2" fmla="*/ 505263 h 2078713"/>
              <a:gd name="connsiteX3" fmla="*/ 4949553 w 4949553"/>
              <a:gd name="connsiteY3" fmla="*/ 2078713 h 2078713"/>
              <a:gd name="connsiteX4" fmla="*/ 0 w 4949553"/>
              <a:gd name="connsiteY4" fmla="*/ 317242 h 2078713"/>
              <a:gd name="connsiteX0" fmla="*/ 0 w 4888015"/>
              <a:gd name="connsiteY0" fmla="*/ 317242 h 2087339"/>
              <a:gd name="connsiteX1" fmla="*/ 1861456 w 4888015"/>
              <a:gd name="connsiteY1" fmla="*/ 0 h 2087339"/>
              <a:gd name="connsiteX2" fmla="*/ 4888011 w 4888015"/>
              <a:gd name="connsiteY2" fmla="*/ 505263 h 2087339"/>
              <a:gd name="connsiteX3" fmla="*/ 4863289 w 4888015"/>
              <a:gd name="connsiteY3" fmla="*/ 2087339 h 2087339"/>
              <a:gd name="connsiteX4" fmla="*/ 0 w 4888015"/>
              <a:gd name="connsiteY4" fmla="*/ 317242 h 208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8015" h="2087339">
                <a:moveTo>
                  <a:pt x="0" y="317242"/>
                </a:moveTo>
                <a:lnTo>
                  <a:pt x="1861456" y="0"/>
                </a:lnTo>
                <a:lnTo>
                  <a:pt x="4888011" y="505263"/>
                </a:lnTo>
                <a:cubicBezTo>
                  <a:pt x="4888397" y="1023996"/>
                  <a:pt x="4862903" y="1568606"/>
                  <a:pt x="4863289" y="2087339"/>
                </a:cubicBezTo>
                <a:lnTo>
                  <a:pt x="0" y="31724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4" name="Isosceles Triangle 63"/>
          <p:cNvSpPr/>
          <p:nvPr/>
        </p:nvSpPr>
        <p:spPr>
          <a:xfrm rot="16200000">
            <a:off x="7127030" y="1891417"/>
            <a:ext cx="1069332" cy="2978992"/>
          </a:xfrm>
          <a:custGeom>
            <a:avLst/>
            <a:gdLst>
              <a:gd name="connsiteX0" fmla="*/ 0 w 1060704"/>
              <a:gd name="connsiteY0" fmla="*/ 3048000 h 3048000"/>
              <a:gd name="connsiteX1" fmla="*/ 530352 w 1060704"/>
              <a:gd name="connsiteY1" fmla="*/ 0 h 3048000"/>
              <a:gd name="connsiteX2" fmla="*/ 1060704 w 1060704"/>
              <a:gd name="connsiteY2" fmla="*/ 3048000 h 3048000"/>
              <a:gd name="connsiteX3" fmla="*/ 0 w 1060704"/>
              <a:gd name="connsiteY3" fmla="*/ 3048000 h 3048000"/>
              <a:gd name="connsiteX0" fmla="*/ 0 w 1034825"/>
              <a:gd name="connsiteY0" fmla="*/ 3048000 h 3048000"/>
              <a:gd name="connsiteX1" fmla="*/ 530352 w 1034825"/>
              <a:gd name="connsiteY1" fmla="*/ 0 h 3048000"/>
              <a:gd name="connsiteX2" fmla="*/ 1034825 w 1034825"/>
              <a:gd name="connsiteY2" fmla="*/ 2953110 h 3048000"/>
              <a:gd name="connsiteX3" fmla="*/ 0 w 1034825"/>
              <a:gd name="connsiteY3" fmla="*/ 3048000 h 3048000"/>
              <a:gd name="connsiteX0" fmla="*/ 0 w 1034826"/>
              <a:gd name="connsiteY0" fmla="*/ 2978992 h 2978992"/>
              <a:gd name="connsiteX1" fmla="*/ 530353 w 1034826"/>
              <a:gd name="connsiteY1" fmla="*/ 0 h 2978992"/>
              <a:gd name="connsiteX2" fmla="*/ 1034826 w 1034826"/>
              <a:gd name="connsiteY2" fmla="*/ 2953110 h 2978992"/>
              <a:gd name="connsiteX3" fmla="*/ 0 w 1034826"/>
              <a:gd name="connsiteY3" fmla="*/ 2978992 h 2978992"/>
              <a:gd name="connsiteX0" fmla="*/ 0 w 1069332"/>
              <a:gd name="connsiteY0" fmla="*/ 2978992 h 2978992"/>
              <a:gd name="connsiteX1" fmla="*/ 530353 w 1069332"/>
              <a:gd name="connsiteY1" fmla="*/ 0 h 2978992"/>
              <a:gd name="connsiteX2" fmla="*/ 1069332 w 1069332"/>
              <a:gd name="connsiteY2" fmla="*/ 2970363 h 2978992"/>
              <a:gd name="connsiteX3" fmla="*/ 0 w 1069332"/>
              <a:gd name="connsiteY3" fmla="*/ 2978992 h 29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332" h="2978992">
                <a:moveTo>
                  <a:pt x="0" y="2978992"/>
                </a:moveTo>
                <a:lnTo>
                  <a:pt x="530353" y="0"/>
                </a:lnTo>
                <a:lnTo>
                  <a:pt x="1069332" y="2970363"/>
                </a:lnTo>
                <a:lnTo>
                  <a:pt x="0" y="297899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1" name="Parallelogram 60"/>
          <p:cNvSpPr/>
          <p:nvPr/>
        </p:nvSpPr>
        <p:spPr>
          <a:xfrm>
            <a:off x="4282750" y="1285064"/>
            <a:ext cx="4860823" cy="2102726"/>
          </a:xfrm>
          <a:custGeom>
            <a:avLst/>
            <a:gdLst>
              <a:gd name="connsiteX0" fmla="*/ 0 w 1216152"/>
              <a:gd name="connsiteY0" fmla="*/ 914400 h 914400"/>
              <a:gd name="connsiteX1" fmla="*/ 228600 w 1216152"/>
              <a:gd name="connsiteY1" fmla="*/ 0 h 914400"/>
              <a:gd name="connsiteX2" fmla="*/ 1216152 w 1216152"/>
              <a:gd name="connsiteY2" fmla="*/ 0 h 914400"/>
              <a:gd name="connsiteX3" fmla="*/ 987552 w 1216152"/>
              <a:gd name="connsiteY3" fmla="*/ 914400 h 914400"/>
              <a:gd name="connsiteX4" fmla="*/ 0 w 1216152"/>
              <a:gd name="connsiteY4" fmla="*/ 914400 h 914400"/>
              <a:gd name="connsiteX0" fmla="*/ 0 w 3334201"/>
              <a:gd name="connsiteY0" fmla="*/ 289249 h 914400"/>
              <a:gd name="connsiteX1" fmla="*/ 2346649 w 3334201"/>
              <a:gd name="connsiteY1" fmla="*/ 0 h 914400"/>
              <a:gd name="connsiteX2" fmla="*/ 3334201 w 3334201"/>
              <a:gd name="connsiteY2" fmla="*/ 0 h 914400"/>
              <a:gd name="connsiteX3" fmla="*/ 3105601 w 3334201"/>
              <a:gd name="connsiteY3" fmla="*/ 914400 h 914400"/>
              <a:gd name="connsiteX4" fmla="*/ 0 w 3334201"/>
              <a:gd name="connsiteY4" fmla="*/ 289249 h 914400"/>
              <a:gd name="connsiteX0" fmla="*/ 0 w 4875245"/>
              <a:gd name="connsiteY0" fmla="*/ 1754155 h 2379306"/>
              <a:gd name="connsiteX1" fmla="*/ 4875245 w 4875245"/>
              <a:gd name="connsiteY1" fmla="*/ 0 h 2379306"/>
              <a:gd name="connsiteX2" fmla="*/ 3334201 w 4875245"/>
              <a:gd name="connsiteY2" fmla="*/ 1464906 h 2379306"/>
              <a:gd name="connsiteX3" fmla="*/ 3105601 w 4875245"/>
              <a:gd name="connsiteY3" fmla="*/ 2379306 h 2379306"/>
              <a:gd name="connsiteX4" fmla="*/ 0 w 4875245"/>
              <a:gd name="connsiteY4" fmla="*/ 1754155 h 2379306"/>
              <a:gd name="connsiteX0" fmla="*/ 0 w 4875245"/>
              <a:gd name="connsiteY0" fmla="*/ 1754155 h 2379306"/>
              <a:gd name="connsiteX1" fmla="*/ 4875245 w 4875245"/>
              <a:gd name="connsiteY1" fmla="*/ 0 h 2379306"/>
              <a:gd name="connsiteX2" fmla="*/ 4817768 w 4875245"/>
              <a:gd name="connsiteY2" fmla="*/ 1586204 h 2379306"/>
              <a:gd name="connsiteX3" fmla="*/ 3105601 w 4875245"/>
              <a:gd name="connsiteY3" fmla="*/ 2379306 h 2379306"/>
              <a:gd name="connsiteX4" fmla="*/ 0 w 4875245"/>
              <a:gd name="connsiteY4" fmla="*/ 1754155 h 2379306"/>
              <a:gd name="connsiteX0" fmla="*/ 0 w 4875245"/>
              <a:gd name="connsiteY0" fmla="*/ 1754155 h 1903445"/>
              <a:gd name="connsiteX1" fmla="*/ 4875245 w 4875245"/>
              <a:gd name="connsiteY1" fmla="*/ 0 h 1903445"/>
              <a:gd name="connsiteX2" fmla="*/ 4817768 w 4875245"/>
              <a:gd name="connsiteY2" fmla="*/ 1586204 h 1903445"/>
              <a:gd name="connsiteX3" fmla="*/ 1948605 w 4875245"/>
              <a:gd name="connsiteY3" fmla="*/ 1903445 h 1903445"/>
              <a:gd name="connsiteX4" fmla="*/ 0 w 4875245"/>
              <a:gd name="connsiteY4" fmla="*/ 1754155 h 1903445"/>
              <a:gd name="connsiteX0" fmla="*/ 0 w 4875245"/>
              <a:gd name="connsiteY0" fmla="*/ 1754155 h 2071396"/>
              <a:gd name="connsiteX1" fmla="*/ 4875245 w 4875245"/>
              <a:gd name="connsiteY1" fmla="*/ 0 h 2071396"/>
              <a:gd name="connsiteX2" fmla="*/ 4817768 w 4875245"/>
              <a:gd name="connsiteY2" fmla="*/ 1586204 h 2071396"/>
              <a:gd name="connsiteX3" fmla="*/ 1864629 w 4875245"/>
              <a:gd name="connsiteY3" fmla="*/ 2071396 h 2071396"/>
              <a:gd name="connsiteX4" fmla="*/ 0 w 4875245"/>
              <a:gd name="connsiteY4" fmla="*/ 1754155 h 2071396"/>
              <a:gd name="connsiteX0" fmla="*/ 0 w 4927496"/>
              <a:gd name="connsiteY0" fmla="*/ 1754155 h 2071396"/>
              <a:gd name="connsiteX1" fmla="*/ 4875245 w 4927496"/>
              <a:gd name="connsiteY1" fmla="*/ 0 h 2071396"/>
              <a:gd name="connsiteX2" fmla="*/ 4927496 w 4927496"/>
              <a:gd name="connsiteY2" fmla="*/ 1527683 h 2071396"/>
              <a:gd name="connsiteX3" fmla="*/ 1864629 w 4927496"/>
              <a:gd name="connsiteY3" fmla="*/ 2071396 h 2071396"/>
              <a:gd name="connsiteX4" fmla="*/ 0 w 4927496"/>
              <a:gd name="connsiteY4" fmla="*/ 1754155 h 2071396"/>
              <a:gd name="connsiteX0" fmla="*/ 0 w 4955713"/>
              <a:gd name="connsiteY0" fmla="*/ 1819991 h 2137232"/>
              <a:gd name="connsiteX1" fmla="*/ 4955713 w 4955713"/>
              <a:gd name="connsiteY1" fmla="*/ 0 h 2137232"/>
              <a:gd name="connsiteX2" fmla="*/ 4927496 w 4955713"/>
              <a:gd name="connsiteY2" fmla="*/ 1593519 h 2137232"/>
              <a:gd name="connsiteX3" fmla="*/ 1864629 w 4955713"/>
              <a:gd name="connsiteY3" fmla="*/ 2137232 h 2137232"/>
              <a:gd name="connsiteX4" fmla="*/ 0 w 4955713"/>
              <a:gd name="connsiteY4" fmla="*/ 1819991 h 2137232"/>
              <a:gd name="connsiteX0" fmla="*/ 0 w 4927496"/>
              <a:gd name="connsiteY0" fmla="*/ 1785485 h 2102726"/>
              <a:gd name="connsiteX1" fmla="*/ 4886702 w 4927496"/>
              <a:gd name="connsiteY1" fmla="*/ 0 h 2102726"/>
              <a:gd name="connsiteX2" fmla="*/ 4927496 w 4927496"/>
              <a:gd name="connsiteY2" fmla="*/ 1559013 h 2102726"/>
              <a:gd name="connsiteX3" fmla="*/ 1864629 w 4927496"/>
              <a:gd name="connsiteY3" fmla="*/ 2102726 h 2102726"/>
              <a:gd name="connsiteX4" fmla="*/ 0 w 4927496"/>
              <a:gd name="connsiteY4" fmla="*/ 1785485 h 2102726"/>
              <a:gd name="connsiteX0" fmla="*/ 0 w 4886702"/>
              <a:gd name="connsiteY0" fmla="*/ 1785485 h 2102726"/>
              <a:gd name="connsiteX1" fmla="*/ 4886702 w 4886702"/>
              <a:gd name="connsiteY1" fmla="*/ 0 h 2102726"/>
              <a:gd name="connsiteX2" fmla="*/ 4849858 w 4886702"/>
              <a:gd name="connsiteY2" fmla="*/ 1559013 h 2102726"/>
              <a:gd name="connsiteX3" fmla="*/ 1864629 w 4886702"/>
              <a:gd name="connsiteY3" fmla="*/ 2102726 h 2102726"/>
              <a:gd name="connsiteX4" fmla="*/ 0 w 4886702"/>
              <a:gd name="connsiteY4" fmla="*/ 1785485 h 2102726"/>
              <a:gd name="connsiteX0" fmla="*/ 0 w 4860823"/>
              <a:gd name="connsiteY0" fmla="*/ 1785485 h 2102726"/>
              <a:gd name="connsiteX1" fmla="*/ 4860823 w 4860823"/>
              <a:gd name="connsiteY1" fmla="*/ 0 h 2102726"/>
              <a:gd name="connsiteX2" fmla="*/ 4849858 w 4860823"/>
              <a:gd name="connsiteY2" fmla="*/ 1559013 h 2102726"/>
              <a:gd name="connsiteX3" fmla="*/ 1864629 w 4860823"/>
              <a:gd name="connsiteY3" fmla="*/ 2102726 h 2102726"/>
              <a:gd name="connsiteX4" fmla="*/ 0 w 4860823"/>
              <a:gd name="connsiteY4" fmla="*/ 1785485 h 210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823" h="2102726">
                <a:moveTo>
                  <a:pt x="0" y="1785485"/>
                </a:moveTo>
                <a:lnTo>
                  <a:pt x="4860823" y="0"/>
                </a:lnTo>
                <a:lnTo>
                  <a:pt x="4849858" y="1559013"/>
                </a:lnTo>
                <a:lnTo>
                  <a:pt x="1864629" y="2102726"/>
                </a:lnTo>
                <a:lnTo>
                  <a:pt x="0" y="178548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3" name="Flowchart: Stored Data 62"/>
          <p:cNvSpPr/>
          <p:nvPr/>
        </p:nvSpPr>
        <p:spPr>
          <a:xfrm rot="10800000">
            <a:off x="4290420" y="3083243"/>
            <a:ext cx="1810311" cy="603963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1531"/>
              <a:gd name="connsiteY0" fmla="*/ 0 h 10000"/>
              <a:gd name="connsiteX1" fmla="*/ 10000 w 11531"/>
              <a:gd name="connsiteY1" fmla="*/ 0 h 10000"/>
              <a:gd name="connsiteX2" fmla="*/ 8333 w 11531"/>
              <a:gd name="connsiteY2" fmla="*/ 5000 h 10000"/>
              <a:gd name="connsiteX3" fmla="*/ 11531 w 11531"/>
              <a:gd name="connsiteY3" fmla="*/ 9543 h 10000"/>
              <a:gd name="connsiteX4" fmla="*/ 1667 w 11531"/>
              <a:gd name="connsiteY4" fmla="*/ 10000 h 10000"/>
              <a:gd name="connsiteX5" fmla="*/ 0 w 11531"/>
              <a:gd name="connsiteY5" fmla="*/ 5000 h 10000"/>
              <a:gd name="connsiteX6" fmla="*/ 1667 w 11531"/>
              <a:gd name="connsiteY6" fmla="*/ 0 h 10000"/>
              <a:gd name="connsiteX0" fmla="*/ 1667 w 11633"/>
              <a:gd name="connsiteY0" fmla="*/ 0 h 10000"/>
              <a:gd name="connsiteX1" fmla="*/ 11633 w 11633"/>
              <a:gd name="connsiteY1" fmla="*/ 0 h 10000"/>
              <a:gd name="connsiteX2" fmla="*/ 8333 w 11633"/>
              <a:gd name="connsiteY2" fmla="*/ 5000 h 10000"/>
              <a:gd name="connsiteX3" fmla="*/ 11531 w 11633"/>
              <a:gd name="connsiteY3" fmla="*/ 9543 h 10000"/>
              <a:gd name="connsiteX4" fmla="*/ 1667 w 11633"/>
              <a:gd name="connsiteY4" fmla="*/ 10000 h 10000"/>
              <a:gd name="connsiteX5" fmla="*/ 0 w 11633"/>
              <a:gd name="connsiteY5" fmla="*/ 5000 h 10000"/>
              <a:gd name="connsiteX6" fmla="*/ 1667 w 11633"/>
              <a:gd name="connsiteY6" fmla="*/ 0 h 10000"/>
              <a:gd name="connsiteX0" fmla="*/ 1667 w 11633"/>
              <a:gd name="connsiteY0" fmla="*/ 0 h 10000"/>
              <a:gd name="connsiteX1" fmla="*/ 11633 w 11633"/>
              <a:gd name="connsiteY1" fmla="*/ 0 h 10000"/>
              <a:gd name="connsiteX2" fmla="*/ 8741 w 11633"/>
              <a:gd name="connsiteY2" fmla="*/ 5000 h 10000"/>
              <a:gd name="connsiteX3" fmla="*/ 11531 w 11633"/>
              <a:gd name="connsiteY3" fmla="*/ 9543 h 10000"/>
              <a:gd name="connsiteX4" fmla="*/ 1667 w 11633"/>
              <a:gd name="connsiteY4" fmla="*/ 10000 h 10000"/>
              <a:gd name="connsiteX5" fmla="*/ 0 w 11633"/>
              <a:gd name="connsiteY5" fmla="*/ 5000 h 10000"/>
              <a:gd name="connsiteX6" fmla="*/ 1667 w 11633"/>
              <a:gd name="connsiteY6" fmla="*/ 0 h 10000"/>
              <a:gd name="connsiteX0" fmla="*/ 9830 w 19796"/>
              <a:gd name="connsiteY0" fmla="*/ 0 h 10000"/>
              <a:gd name="connsiteX1" fmla="*/ 19796 w 19796"/>
              <a:gd name="connsiteY1" fmla="*/ 0 h 10000"/>
              <a:gd name="connsiteX2" fmla="*/ 16904 w 19796"/>
              <a:gd name="connsiteY2" fmla="*/ 5000 h 10000"/>
              <a:gd name="connsiteX3" fmla="*/ 19694 w 19796"/>
              <a:gd name="connsiteY3" fmla="*/ 9543 h 10000"/>
              <a:gd name="connsiteX4" fmla="*/ 9830 w 19796"/>
              <a:gd name="connsiteY4" fmla="*/ 10000 h 10000"/>
              <a:gd name="connsiteX5" fmla="*/ 0 w 19796"/>
              <a:gd name="connsiteY5" fmla="*/ 4848 h 10000"/>
              <a:gd name="connsiteX6" fmla="*/ 9830 w 19796"/>
              <a:gd name="connsiteY6" fmla="*/ 0 h 10000"/>
              <a:gd name="connsiteX0" fmla="*/ 9830 w 19796"/>
              <a:gd name="connsiteY0" fmla="*/ 0 h 9543"/>
              <a:gd name="connsiteX1" fmla="*/ 19796 w 19796"/>
              <a:gd name="connsiteY1" fmla="*/ 0 h 9543"/>
              <a:gd name="connsiteX2" fmla="*/ 16904 w 19796"/>
              <a:gd name="connsiteY2" fmla="*/ 5000 h 9543"/>
              <a:gd name="connsiteX3" fmla="*/ 19694 w 19796"/>
              <a:gd name="connsiteY3" fmla="*/ 9543 h 9543"/>
              <a:gd name="connsiteX4" fmla="*/ 10136 w 19796"/>
              <a:gd name="connsiteY4" fmla="*/ 7716 h 9543"/>
              <a:gd name="connsiteX5" fmla="*/ 0 w 19796"/>
              <a:gd name="connsiteY5" fmla="*/ 4848 h 9543"/>
              <a:gd name="connsiteX6" fmla="*/ 9830 w 19796"/>
              <a:gd name="connsiteY6" fmla="*/ 0 h 9543"/>
              <a:gd name="connsiteX0" fmla="*/ 5275 w 10000"/>
              <a:gd name="connsiteY0" fmla="*/ 2394 h 10000"/>
              <a:gd name="connsiteX1" fmla="*/ 10000 w 10000"/>
              <a:gd name="connsiteY1" fmla="*/ 0 h 10000"/>
              <a:gd name="connsiteX2" fmla="*/ 8539 w 10000"/>
              <a:gd name="connsiteY2" fmla="*/ 5239 h 10000"/>
              <a:gd name="connsiteX3" fmla="*/ 9948 w 10000"/>
              <a:gd name="connsiteY3" fmla="*/ 10000 h 10000"/>
              <a:gd name="connsiteX4" fmla="*/ 5120 w 10000"/>
              <a:gd name="connsiteY4" fmla="*/ 8086 h 10000"/>
              <a:gd name="connsiteX5" fmla="*/ 0 w 10000"/>
              <a:gd name="connsiteY5" fmla="*/ 5080 h 10000"/>
              <a:gd name="connsiteX6" fmla="*/ 5275 w 10000"/>
              <a:gd name="connsiteY6" fmla="*/ 2394 h 10000"/>
              <a:gd name="connsiteX0" fmla="*/ 5275 w 10000"/>
              <a:gd name="connsiteY0" fmla="*/ 2394 h 10000"/>
              <a:gd name="connsiteX1" fmla="*/ 10000 w 10000"/>
              <a:gd name="connsiteY1" fmla="*/ 0 h 10000"/>
              <a:gd name="connsiteX2" fmla="*/ 8539 w 10000"/>
              <a:gd name="connsiteY2" fmla="*/ 5239 h 10000"/>
              <a:gd name="connsiteX3" fmla="*/ 9948 w 10000"/>
              <a:gd name="connsiteY3" fmla="*/ 10000 h 10000"/>
              <a:gd name="connsiteX4" fmla="*/ 5481 w 10000"/>
              <a:gd name="connsiteY4" fmla="*/ 6969 h 10000"/>
              <a:gd name="connsiteX5" fmla="*/ 0 w 10000"/>
              <a:gd name="connsiteY5" fmla="*/ 5080 h 10000"/>
              <a:gd name="connsiteX6" fmla="*/ 5275 w 10000"/>
              <a:gd name="connsiteY6" fmla="*/ 2394 h 10000"/>
              <a:gd name="connsiteX0" fmla="*/ 5275 w 10000"/>
              <a:gd name="connsiteY0" fmla="*/ 2394 h 10000"/>
              <a:gd name="connsiteX1" fmla="*/ 10000 w 10000"/>
              <a:gd name="connsiteY1" fmla="*/ 0 h 10000"/>
              <a:gd name="connsiteX2" fmla="*/ 8539 w 10000"/>
              <a:gd name="connsiteY2" fmla="*/ 5239 h 10000"/>
              <a:gd name="connsiteX3" fmla="*/ 9948 w 10000"/>
              <a:gd name="connsiteY3" fmla="*/ 10000 h 10000"/>
              <a:gd name="connsiteX4" fmla="*/ 5481 w 10000"/>
              <a:gd name="connsiteY4" fmla="*/ 6969 h 10000"/>
              <a:gd name="connsiteX5" fmla="*/ 0 w 10000"/>
              <a:gd name="connsiteY5" fmla="*/ 5080 h 10000"/>
              <a:gd name="connsiteX6" fmla="*/ 5275 w 10000"/>
              <a:gd name="connsiteY6" fmla="*/ 2394 h 10000"/>
              <a:gd name="connsiteX0" fmla="*/ 5275 w 10000"/>
              <a:gd name="connsiteY0" fmla="*/ 2394 h 10000"/>
              <a:gd name="connsiteX1" fmla="*/ 10000 w 10000"/>
              <a:gd name="connsiteY1" fmla="*/ 0 h 10000"/>
              <a:gd name="connsiteX2" fmla="*/ 8539 w 10000"/>
              <a:gd name="connsiteY2" fmla="*/ 5239 h 10000"/>
              <a:gd name="connsiteX3" fmla="*/ 9948 w 10000"/>
              <a:gd name="connsiteY3" fmla="*/ 10000 h 10000"/>
              <a:gd name="connsiteX4" fmla="*/ 5223 w 10000"/>
              <a:gd name="connsiteY4" fmla="*/ 8405 h 10000"/>
              <a:gd name="connsiteX5" fmla="*/ 0 w 10000"/>
              <a:gd name="connsiteY5" fmla="*/ 5080 h 10000"/>
              <a:gd name="connsiteX6" fmla="*/ 5275 w 10000"/>
              <a:gd name="connsiteY6" fmla="*/ 2394 h 10000"/>
              <a:gd name="connsiteX0" fmla="*/ 5275 w 10000"/>
              <a:gd name="connsiteY0" fmla="*/ 2394 h 10000"/>
              <a:gd name="connsiteX1" fmla="*/ 10000 w 10000"/>
              <a:gd name="connsiteY1" fmla="*/ 0 h 10000"/>
              <a:gd name="connsiteX2" fmla="*/ 8539 w 10000"/>
              <a:gd name="connsiteY2" fmla="*/ 5239 h 10000"/>
              <a:gd name="connsiteX3" fmla="*/ 9948 w 10000"/>
              <a:gd name="connsiteY3" fmla="*/ 10000 h 10000"/>
              <a:gd name="connsiteX4" fmla="*/ 5223 w 10000"/>
              <a:gd name="connsiteY4" fmla="*/ 8405 h 10000"/>
              <a:gd name="connsiteX5" fmla="*/ 0 w 10000"/>
              <a:gd name="connsiteY5" fmla="*/ 5080 h 10000"/>
              <a:gd name="connsiteX6" fmla="*/ 5275 w 10000"/>
              <a:gd name="connsiteY6" fmla="*/ 2394 h 10000"/>
              <a:gd name="connsiteX0" fmla="*/ 5275 w 10000"/>
              <a:gd name="connsiteY0" fmla="*/ 2394 h 10000"/>
              <a:gd name="connsiteX1" fmla="*/ 10000 w 10000"/>
              <a:gd name="connsiteY1" fmla="*/ 0 h 10000"/>
              <a:gd name="connsiteX2" fmla="*/ 8539 w 10000"/>
              <a:gd name="connsiteY2" fmla="*/ 5239 h 10000"/>
              <a:gd name="connsiteX3" fmla="*/ 9948 w 10000"/>
              <a:gd name="connsiteY3" fmla="*/ 10000 h 10000"/>
              <a:gd name="connsiteX4" fmla="*/ 5429 w 10000"/>
              <a:gd name="connsiteY4" fmla="*/ 7447 h 10000"/>
              <a:gd name="connsiteX5" fmla="*/ 0 w 10000"/>
              <a:gd name="connsiteY5" fmla="*/ 5080 h 10000"/>
              <a:gd name="connsiteX6" fmla="*/ 5275 w 10000"/>
              <a:gd name="connsiteY6" fmla="*/ 2394 h 10000"/>
              <a:gd name="connsiteX0" fmla="*/ 5275 w 10000"/>
              <a:gd name="connsiteY0" fmla="*/ 2394 h 10000"/>
              <a:gd name="connsiteX1" fmla="*/ 10000 w 10000"/>
              <a:gd name="connsiteY1" fmla="*/ 0 h 10000"/>
              <a:gd name="connsiteX2" fmla="*/ 8539 w 10000"/>
              <a:gd name="connsiteY2" fmla="*/ 5239 h 10000"/>
              <a:gd name="connsiteX3" fmla="*/ 9948 w 10000"/>
              <a:gd name="connsiteY3" fmla="*/ 10000 h 10000"/>
              <a:gd name="connsiteX4" fmla="*/ 5429 w 10000"/>
              <a:gd name="connsiteY4" fmla="*/ 7447 h 10000"/>
              <a:gd name="connsiteX5" fmla="*/ 0 w 10000"/>
              <a:gd name="connsiteY5" fmla="*/ 5080 h 10000"/>
              <a:gd name="connsiteX6" fmla="*/ 5275 w 10000"/>
              <a:gd name="connsiteY6" fmla="*/ 2394 h 10000"/>
              <a:gd name="connsiteX0" fmla="*/ 5275 w 10000"/>
              <a:gd name="connsiteY0" fmla="*/ 2394 h 10000"/>
              <a:gd name="connsiteX1" fmla="*/ 10000 w 10000"/>
              <a:gd name="connsiteY1" fmla="*/ 0 h 10000"/>
              <a:gd name="connsiteX2" fmla="*/ 8539 w 10000"/>
              <a:gd name="connsiteY2" fmla="*/ 5239 h 10000"/>
              <a:gd name="connsiteX3" fmla="*/ 9948 w 10000"/>
              <a:gd name="connsiteY3" fmla="*/ 10000 h 10000"/>
              <a:gd name="connsiteX4" fmla="*/ 5429 w 10000"/>
              <a:gd name="connsiteY4" fmla="*/ 7447 h 10000"/>
              <a:gd name="connsiteX5" fmla="*/ 0 w 10000"/>
              <a:gd name="connsiteY5" fmla="*/ 5080 h 10000"/>
              <a:gd name="connsiteX6" fmla="*/ 5275 w 10000"/>
              <a:gd name="connsiteY6" fmla="*/ 2394 h 10000"/>
              <a:gd name="connsiteX0" fmla="*/ 5275 w 10000"/>
              <a:gd name="connsiteY0" fmla="*/ 2394 h 10000"/>
              <a:gd name="connsiteX1" fmla="*/ 10000 w 10000"/>
              <a:gd name="connsiteY1" fmla="*/ 0 h 10000"/>
              <a:gd name="connsiteX2" fmla="*/ 8539 w 10000"/>
              <a:gd name="connsiteY2" fmla="*/ 5239 h 10000"/>
              <a:gd name="connsiteX3" fmla="*/ 9948 w 10000"/>
              <a:gd name="connsiteY3" fmla="*/ 10000 h 10000"/>
              <a:gd name="connsiteX4" fmla="*/ 5333 w 10000"/>
              <a:gd name="connsiteY4" fmla="*/ 8236 h 10000"/>
              <a:gd name="connsiteX5" fmla="*/ 0 w 10000"/>
              <a:gd name="connsiteY5" fmla="*/ 5080 h 10000"/>
              <a:gd name="connsiteX6" fmla="*/ 5275 w 10000"/>
              <a:gd name="connsiteY6" fmla="*/ 2394 h 10000"/>
              <a:gd name="connsiteX0" fmla="*/ 5275 w 10000"/>
              <a:gd name="connsiteY0" fmla="*/ 2394 h 10000"/>
              <a:gd name="connsiteX1" fmla="*/ 10000 w 10000"/>
              <a:gd name="connsiteY1" fmla="*/ 0 h 10000"/>
              <a:gd name="connsiteX2" fmla="*/ 8539 w 10000"/>
              <a:gd name="connsiteY2" fmla="*/ 5239 h 10000"/>
              <a:gd name="connsiteX3" fmla="*/ 9948 w 10000"/>
              <a:gd name="connsiteY3" fmla="*/ 10000 h 10000"/>
              <a:gd name="connsiteX4" fmla="*/ 5333 w 10000"/>
              <a:gd name="connsiteY4" fmla="*/ 8236 h 10000"/>
              <a:gd name="connsiteX5" fmla="*/ 0 w 10000"/>
              <a:gd name="connsiteY5" fmla="*/ 5080 h 10000"/>
              <a:gd name="connsiteX6" fmla="*/ 5275 w 10000"/>
              <a:gd name="connsiteY6" fmla="*/ 2394 h 10000"/>
              <a:gd name="connsiteX0" fmla="*/ 5275 w 10000"/>
              <a:gd name="connsiteY0" fmla="*/ 2394 h 10000"/>
              <a:gd name="connsiteX1" fmla="*/ 10000 w 10000"/>
              <a:gd name="connsiteY1" fmla="*/ 0 h 10000"/>
              <a:gd name="connsiteX2" fmla="*/ 8539 w 10000"/>
              <a:gd name="connsiteY2" fmla="*/ 5239 h 10000"/>
              <a:gd name="connsiteX3" fmla="*/ 9948 w 10000"/>
              <a:gd name="connsiteY3" fmla="*/ 10000 h 10000"/>
              <a:gd name="connsiteX4" fmla="*/ 5333 w 10000"/>
              <a:gd name="connsiteY4" fmla="*/ 8236 h 10000"/>
              <a:gd name="connsiteX5" fmla="*/ 0 w 10000"/>
              <a:gd name="connsiteY5" fmla="*/ 5080 h 10000"/>
              <a:gd name="connsiteX6" fmla="*/ 5275 w 10000"/>
              <a:gd name="connsiteY6" fmla="*/ 2394 h 10000"/>
              <a:gd name="connsiteX0" fmla="*/ 5275 w 10000"/>
              <a:gd name="connsiteY0" fmla="*/ 2394 h 10000"/>
              <a:gd name="connsiteX1" fmla="*/ 10000 w 10000"/>
              <a:gd name="connsiteY1" fmla="*/ 0 h 10000"/>
              <a:gd name="connsiteX2" fmla="*/ 8539 w 10000"/>
              <a:gd name="connsiteY2" fmla="*/ 5239 h 10000"/>
              <a:gd name="connsiteX3" fmla="*/ 9948 w 10000"/>
              <a:gd name="connsiteY3" fmla="*/ 10000 h 10000"/>
              <a:gd name="connsiteX4" fmla="*/ 5333 w 10000"/>
              <a:gd name="connsiteY4" fmla="*/ 8236 h 10000"/>
              <a:gd name="connsiteX5" fmla="*/ 0 w 10000"/>
              <a:gd name="connsiteY5" fmla="*/ 5080 h 10000"/>
              <a:gd name="connsiteX6" fmla="*/ 5275 w 10000"/>
              <a:gd name="connsiteY6" fmla="*/ 2394 h 10000"/>
              <a:gd name="connsiteX0" fmla="*/ 5275 w 10000"/>
              <a:gd name="connsiteY0" fmla="*/ 2394 h 10444"/>
              <a:gd name="connsiteX1" fmla="*/ 10000 w 10000"/>
              <a:gd name="connsiteY1" fmla="*/ 0 h 10444"/>
              <a:gd name="connsiteX2" fmla="*/ 8539 w 10000"/>
              <a:gd name="connsiteY2" fmla="*/ 5239 h 10444"/>
              <a:gd name="connsiteX3" fmla="*/ 9980 w 10000"/>
              <a:gd name="connsiteY3" fmla="*/ 10444 h 10444"/>
              <a:gd name="connsiteX4" fmla="*/ 5333 w 10000"/>
              <a:gd name="connsiteY4" fmla="*/ 8236 h 10444"/>
              <a:gd name="connsiteX5" fmla="*/ 0 w 10000"/>
              <a:gd name="connsiteY5" fmla="*/ 5080 h 10444"/>
              <a:gd name="connsiteX6" fmla="*/ 5275 w 10000"/>
              <a:gd name="connsiteY6" fmla="*/ 2394 h 10444"/>
              <a:gd name="connsiteX0" fmla="*/ 5275 w 10000"/>
              <a:gd name="connsiteY0" fmla="*/ 2394 h 10444"/>
              <a:gd name="connsiteX1" fmla="*/ 10000 w 10000"/>
              <a:gd name="connsiteY1" fmla="*/ 0 h 10444"/>
              <a:gd name="connsiteX2" fmla="*/ 8539 w 10000"/>
              <a:gd name="connsiteY2" fmla="*/ 5239 h 10444"/>
              <a:gd name="connsiteX3" fmla="*/ 9980 w 10000"/>
              <a:gd name="connsiteY3" fmla="*/ 10444 h 10444"/>
              <a:gd name="connsiteX4" fmla="*/ 5333 w 10000"/>
              <a:gd name="connsiteY4" fmla="*/ 8236 h 10444"/>
              <a:gd name="connsiteX5" fmla="*/ 0 w 10000"/>
              <a:gd name="connsiteY5" fmla="*/ 5080 h 10444"/>
              <a:gd name="connsiteX6" fmla="*/ 5275 w 10000"/>
              <a:gd name="connsiteY6" fmla="*/ 2394 h 10444"/>
              <a:gd name="connsiteX0" fmla="*/ 5275 w 10000"/>
              <a:gd name="connsiteY0" fmla="*/ 2460 h 10510"/>
              <a:gd name="connsiteX1" fmla="*/ 10000 w 10000"/>
              <a:gd name="connsiteY1" fmla="*/ 66 h 10510"/>
              <a:gd name="connsiteX2" fmla="*/ 8539 w 10000"/>
              <a:gd name="connsiteY2" fmla="*/ 5305 h 10510"/>
              <a:gd name="connsiteX3" fmla="*/ 9980 w 10000"/>
              <a:gd name="connsiteY3" fmla="*/ 10510 h 10510"/>
              <a:gd name="connsiteX4" fmla="*/ 5333 w 10000"/>
              <a:gd name="connsiteY4" fmla="*/ 8302 h 10510"/>
              <a:gd name="connsiteX5" fmla="*/ 0 w 10000"/>
              <a:gd name="connsiteY5" fmla="*/ 5146 h 10510"/>
              <a:gd name="connsiteX6" fmla="*/ 5275 w 10000"/>
              <a:gd name="connsiteY6" fmla="*/ 2460 h 10510"/>
              <a:gd name="connsiteX0" fmla="*/ 5275 w 9980"/>
              <a:gd name="connsiteY0" fmla="*/ 2364 h 10414"/>
              <a:gd name="connsiteX1" fmla="*/ 9936 w 9980"/>
              <a:gd name="connsiteY1" fmla="*/ 69 h 10414"/>
              <a:gd name="connsiteX2" fmla="*/ 8539 w 9980"/>
              <a:gd name="connsiteY2" fmla="*/ 5209 h 10414"/>
              <a:gd name="connsiteX3" fmla="*/ 9980 w 9980"/>
              <a:gd name="connsiteY3" fmla="*/ 10414 h 10414"/>
              <a:gd name="connsiteX4" fmla="*/ 5333 w 9980"/>
              <a:gd name="connsiteY4" fmla="*/ 8206 h 10414"/>
              <a:gd name="connsiteX5" fmla="*/ 0 w 9980"/>
              <a:gd name="connsiteY5" fmla="*/ 5050 h 10414"/>
              <a:gd name="connsiteX6" fmla="*/ 5275 w 9980"/>
              <a:gd name="connsiteY6" fmla="*/ 2364 h 10414"/>
              <a:gd name="connsiteX0" fmla="*/ 5286 w 10000"/>
              <a:gd name="connsiteY0" fmla="*/ 2204 h 9934"/>
              <a:gd name="connsiteX1" fmla="*/ 9956 w 10000"/>
              <a:gd name="connsiteY1" fmla="*/ 0 h 9934"/>
              <a:gd name="connsiteX2" fmla="*/ 8556 w 10000"/>
              <a:gd name="connsiteY2" fmla="*/ 4936 h 9934"/>
              <a:gd name="connsiteX3" fmla="*/ 10000 w 10000"/>
              <a:gd name="connsiteY3" fmla="*/ 9934 h 9934"/>
              <a:gd name="connsiteX4" fmla="*/ 5344 w 10000"/>
              <a:gd name="connsiteY4" fmla="*/ 7814 h 9934"/>
              <a:gd name="connsiteX5" fmla="*/ 0 w 10000"/>
              <a:gd name="connsiteY5" fmla="*/ 4783 h 9934"/>
              <a:gd name="connsiteX6" fmla="*/ 5286 w 10000"/>
              <a:gd name="connsiteY6" fmla="*/ 2204 h 9934"/>
              <a:gd name="connsiteX0" fmla="*/ 5605 w 10319"/>
              <a:gd name="connsiteY0" fmla="*/ 2219 h 10000"/>
              <a:gd name="connsiteX1" fmla="*/ 10275 w 10319"/>
              <a:gd name="connsiteY1" fmla="*/ 0 h 10000"/>
              <a:gd name="connsiteX2" fmla="*/ 8875 w 10319"/>
              <a:gd name="connsiteY2" fmla="*/ 4969 h 10000"/>
              <a:gd name="connsiteX3" fmla="*/ 10319 w 10319"/>
              <a:gd name="connsiteY3" fmla="*/ 10000 h 10000"/>
              <a:gd name="connsiteX4" fmla="*/ 5663 w 10319"/>
              <a:gd name="connsiteY4" fmla="*/ 7866 h 10000"/>
              <a:gd name="connsiteX5" fmla="*/ 0 w 10319"/>
              <a:gd name="connsiteY5" fmla="*/ 4910 h 10000"/>
              <a:gd name="connsiteX6" fmla="*/ 5605 w 10319"/>
              <a:gd name="connsiteY6" fmla="*/ 2219 h 10000"/>
              <a:gd name="connsiteX0" fmla="*/ 5630 w 10344"/>
              <a:gd name="connsiteY0" fmla="*/ 2219 h 10000"/>
              <a:gd name="connsiteX1" fmla="*/ 10300 w 10344"/>
              <a:gd name="connsiteY1" fmla="*/ 0 h 10000"/>
              <a:gd name="connsiteX2" fmla="*/ 8900 w 10344"/>
              <a:gd name="connsiteY2" fmla="*/ 4969 h 10000"/>
              <a:gd name="connsiteX3" fmla="*/ 10344 w 10344"/>
              <a:gd name="connsiteY3" fmla="*/ 10000 h 10000"/>
              <a:gd name="connsiteX4" fmla="*/ 5688 w 10344"/>
              <a:gd name="connsiteY4" fmla="*/ 7866 h 10000"/>
              <a:gd name="connsiteX5" fmla="*/ 25 w 10344"/>
              <a:gd name="connsiteY5" fmla="*/ 4910 h 10000"/>
              <a:gd name="connsiteX6" fmla="*/ 5630 w 10344"/>
              <a:gd name="connsiteY6" fmla="*/ 2219 h 10000"/>
              <a:gd name="connsiteX0" fmla="*/ 5606 w 10320"/>
              <a:gd name="connsiteY0" fmla="*/ 2219 h 10000"/>
              <a:gd name="connsiteX1" fmla="*/ 10276 w 10320"/>
              <a:gd name="connsiteY1" fmla="*/ 0 h 10000"/>
              <a:gd name="connsiteX2" fmla="*/ 8876 w 10320"/>
              <a:gd name="connsiteY2" fmla="*/ 4969 h 10000"/>
              <a:gd name="connsiteX3" fmla="*/ 10320 w 10320"/>
              <a:gd name="connsiteY3" fmla="*/ 10000 h 10000"/>
              <a:gd name="connsiteX4" fmla="*/ 5664 w 10320"/>
              <a:gd name="connsiteY4" fmla="*/ 7866 h 10000"/>
              <a:gd name="connsiteX5" fmla="*/ 1 w 10320"/>
              <a:gd name="connsiteY5" fmla="*/ 4910 h 10000"/>
              <a:gd name="connsiteX6" fmla="*/ 5606 w 10320"/>
              <a:gd name="connsiteY6" fmla="*/ 2219 h 10000"/>
              <a:gd name="connsiteX0" fmla="*/ 5606 w 10320"/>
              <a:gd name="connsiteY0" fmla="*/ 2219 h 10000"/>
              <a:gd name="connsiteX1" fmla="*/ 10276 w 10320"/>
              <a:gd name="connsiteY1" fmla="*/ 0 h 10000"/>
              <a:gd name="connsiteX2" fmla="*/ 8876 w 10320"/>
              <a:gd name="connsiteY2" fmla="*/ 4969 h 10000"/>
              <a:gd name="connsiteX3" fmla="*/ 10320 w 10320"/>
              <a:gd name="connsiteY3" fmla="*/ 10000 h 10000"/>
              <a:gd name="connsiteX4" fmla="*/ 5664 w 10320"/>
              <a:gd name="connsiteY4" fmla="*/ 7866 h 10000"/>
              <a:gd name="connsiteX5" fmla="*/ 1 w 10320"/>
              <a:gd name="connsiteY5" fmla="*/ 5053 h 10000"/>
              <a:gd name="connsiteX6" fmla="*/ 5606 w 10320"/>
              <a:gd name="connsiteY6" fmla="*/ 2219 h 10000"/>
              <a:gd name="connsiteX0" fmla="*/ 5606 w 10320"/>
              <a:gd name="connsiteY0" fmla="*/ 2219 h 10000"/>
              <a:gd name="connsiteX1" fmla="*/ 10276 w 10320"/>
              <a:gd name="connsiteY1" fmla="*/ 0 h 10000"/>
              <a:gd name="connsiteX2" fmla="*/ 8876 w 10320"/>
              <a:gd name="connsiteY2" fmla="*/ 4969 h 10000"/>
              <a:gd name="connsiteX3" fmla="*/ 10320 w 10320"/>
              <a:gd name="connsiteY3" fmla="*/ 10000 h 10000"/>
              <a:gd name="connsiteX4" fmla="*/ 5664 w 10320"/>
              <a:gd name="connsiteY4" fmla="*/ 7866 h 10000"/>
              <a:gd name="connsiteX5" fmla="*/ 1 w 10320"/>
              <a:gd name="connsiteY5" fmla="*/ 5053 h 10000"/>
              <a:gd name="connsiteX6" fmla="*/ 5606 w 10320"/>
              <a:gd name="connsiteY6" fmla="*/ 2219 h 10000"/>
              <a:gd name="connsiteX0" fmla="*/ 5606 w 10320"/>
              <a:gd name="connsiteY0" fmla="*/ 2219 h 10000"/>
              <a:gd name="connsiteX1" fmla="*/ 10276 w 10320"/>
              <a:gd name="connsiteY1" fmla="*/ 0 h 10000"/>
              <a:gd name="connsiteX2" fmla="*/ 8876 w 10320"/>
              <a:gd name="connsiteY2" fmla="*/ 4969 h 10000"/>
              <a:gd name="connsiteX3" fmla="*/ 10320 w 10320"/>
              <a:gd name="connsiteY3" fmla="*/ 10000 h 10000"/>
              <a:gd name="connsiteX4" fmla="*/ 5664 w 10320"/>
              <a:gd name="connsiteY4" fmla="*/ 7866 h 10000"/>
              <a:gd name="connsiteX5" fmla="*/ 1 w 10320"/>
              <a:gd name="connsiteY5" fmla="*/ 5053 h 10000"/>
              <a:gd name="connsiteX6" fmla="*/ 5606 w 10320"/>
              <a:gd name="connsiteY6" fmla="*/ 2219 h 10000"/>
              <a:gd name="connsiteX0" fmla="*/ 5606 w 10320"/>
              <a:gd name="connsiteY0" fmla="*/ 2219 h 10000"/>
              <a:gd name="connsiteX1" fmla="*/ 10276 w 10320"/>
              <a:gd name="connsiteY1" fmla="*/ 0 h 10000"/>
              <a:gd name="connsiteX2" fmla="*/ 9092 w 10320"/>
              <a:gd name="connsiteY2" fmla="*/ 4969 h 10000"/>
              <a:gd name="connsiteX3" fmla="*/ 10320 w 10320"/>
              <a:gd name="connsiteY3" fmla="*/ 10000 h 10000"/>
              <a:gd name="connsiteX4" fmla="*/ 5664 w 10320"/>
              <a:gd name="connsiteY4" fmla="*/ 7866 h 10000"/>
              <a:gd name="connsiteX5" fmla="*/ 1 w 10320"/>
              <a:gd name="connsiteY5" fmla="*/ 5053 h 10000"/>
              <a:gd name="connsiteX6" fmla="*/ 5606 w 10320"/>
              <a:gd name="connsiteY6" fmla="*/ 2219 h 10000"/>
              <a:gd name="connsiteX0" fmla="*/ 5606 w 10320"/>
              <a:gd name="connsiteY0" fmla="*/ 2219 h 10000"/>
              <a:gd name="connsiteX1" fmla="*/ 10276 w 10320"/>
              <a:gd name="connsiteY1" fmla="*/ 0 h 10000"/>
              <a:gd name="connsiteX2" fmla="*/ 9092 w 10320"/>
              <a:gd name="connsiteY2" fmla="*/ 4969 h 10000"/>
              <a:gd name="connsiteX3" fmla="*/ 10320 w 10320"/>
              <a:gd name="connsiteY3" fmla="*/ 10000 h 10000"/>
              <a:gd name="connsiteX4" fmla="*/ 5664 w 10320"/>
              <a:gd name="connsiteY4" fmla="*/ 7866 h 10000"/>
              <a:gd name="connsiteX5" fmla="*/ 1 w 10320"/>
              <a:gd name="connsiteY5" fmla="*/ 5053 h 10000"/>
              <a:gd name="connsiteX6" fmla="*/ 5606 w 10320"/>
              <a:gd name="connsiteY6" fmla="*/ 2219 h 10000"/>
              <a:gd name="connsiteX0" fmla="*/ 5606 w 10320"/>
              <a:gd name="connsiteY0" fmla="*/ 2219 h 10000"/>
              <a:gd name="connsiteX1" fmla="*/ 10276 w 10320"/>
              <a:gd name="connsiteY1" fmla="*/ 0 h 10000"/>
              <a:gd name="connsiteX2" fmla="*/ 9092 w 10320"/>
              <a:gd name="connsiteY2" fmla="*/ 4969 h 10000"/>
              <a:gd name="connsiteX3" fmla="*/ 10320 w 10320"/>
              <a:gd name="connsiteY3" fmla="*/ 10000 h 10000"/>
              <a:gd name="connsiteX4" fmla="*/ 5664 w 10320"/>
              <a:gd name="connsiteY4" fmla="*/ 7866 h 10000"/>
              <a:gd name="connsiteX5" fmla="*/ 1 w 10320"/>
              <a:gd name="connsiteY5" fmla="*/ 5053 h 10000"/>
              <a:gd name="connsiteX6" fmla="*/ 5606 w 10320"/>
              <a:gd name="connsiteY6" fmla="*/ 2219 h 10000"/>
              <a:gd name="connsiteX0" fmla="*/ 5606 w 10320"/>
              <a:gd name="connsiteY0" fmla="*/ 2219 h 10000"/>
              <a:gd name="connsiteX1" fmla="*/ 10276 w 10320"/>
              <a:gd name="connsiteY1" fmla="*/ 0 h 10000"/>
              <a:gd name="connsiteX2" fmla="*/ 9092 w 10320"/>
              <a:gd name="connsiteY2" fmla="*/ 4969 h 10000"/>
              <a:gd name="connsiteX3" fmla="*/ 10320 w 10320"/>
              <a:gd name="connsiteY3" fmla="*/ 10000 h 10000"/>
              <a:gd name="connsiteX4" fmla="*/ 5664 w 10320"/>
              <a:gd name="connsiteY4" fmla="*/ 7866 h 10000"/>
              <a:gd name="connsiteX5" fmla="*/ 1 w 10320"/>
              <a:gd name="connsiteY5" fmla="*/ 5053 h 10000"/>
              <a:gd name="connsiteX6" fmla="*/ 5606 w 10320"/>
              <a:gd name="connsiteY6" fmla="*/ 2219 h 10000"/>
              <a:gd name="connsiteX0" fmla="*/ 5606 w 10409"/>
              <a:gd name="connsiteY0" fmla="*/ 2219 h 10000"/>
              <a:gd name="connsiteX1" fmla="*/ 10409 w 10409"/>
              <a:gd name="connsiteY1" fmla="*/ 0 h 10000"/>
              <a:gd name="connsiteX2" fmla="*/ 9092 w 10409"/>
              <a:gd name="connsiteY2" fmla="*/ 4969 h 10000"/>
              <a:gd name="connsiteX3" fmla="*/ 10320 w 10409"/>
              <a:gd name="connsiteY3" fmla="*/ 10000 h 10000"/>
              <a:gd name="connsiteX4" fmla="*/ 5664 w 10409"/>
              <a:gd name="connsiteY4" fmla="*/ 7866 h 10000"/>
              <a:gd name="connsiteX5" fmla="*/ 1 w 10409"/>
              <a:gd name="connsiteY5" fmla="*/ 5053 h 10000"/>
              <a:gd name="connsiteX6" fmla="*/ 5606 w 10409"/>
              <a:gd name="connsiteY6" fmla="*/ 2219 h 10000"/>
              <a:gd name="connsiteX0" fmla="*/ 5606 w 10409"/>
              <a:gd name="connsiteY0" fmla="*/ 2219 h 10000"/>
              <a:gd name="connsiteX1" fmla="*/ 10409 w 10409"/>
              <a:gd name="connsiteY1" fmla="*/ 0 h 10000"/>
              <a:gd name="connsiteX2" fmla="*/ 9092 w 10409"/>
              <a:gd name="connsiteY2" fmla="*/ 4969 h 10000"/>
              <a:gd name="connsiteX3" fmla="*/ 10320 w 10409"/>
              <a:gd name="connsiteY3" fmla="*/ 10000 h 10000"/>
              <a:gd name="connsiteX4" fmla="*/ 5664 w 10409"/>
              <a:gd name="connsiteY4" fmla="*/ 7866 h 10000"/>
              <a:gd name="connsiteX5" fmla="*/ 1 w 10409"/>
              <a:gd name="connsiteY5" fmla="*/ 5053 h 10000"/>
              <a:gd name="connsiteX6" fmla="*/ 5606 w 10409"/>
              <a:gd name="connsiteY6" fmla="*/ 2219 h 10000"/>
              <a:gd name="connsiteX0" fmla="*/ 5606 w 10409"/>
              <a:gd name="connsiteY0" fmla="*/ 2219 h 10004"/>
              <a:gd name="connsiteX1" fmla="*/ 10409 w 10409"/>
              <a:gd name="connsiteY1" fmla="*/ 0 h 10004"/>
              <a:gd name="connsiteX2" fmla="*/ 9092 w 10409"/>
              <a:gd name="connsiteY2" fmla="*/ 4969 h 10004"/>
              <a:gd name="connsiteX3" fmla="*/ 10320 w 10409"/>
              <a:gd name="connsiteY3" fmla="*/ 10000 h 10004"/>
              <a:gd name="connsiteX4" fmla="*/ 5664 w 10409"/>
              <a:gd name="connsiteY4" fmla="*/ 7866 h 10004"/>
              <a:gd name="connsiteX5" fmla="*/ 1 w 10409"/>
              <a:gd name="connsiteY5" fmla="*/ 5053 h 10004"/>
              <a:gd name="connsiteX6" fmla="*/ 5606 w 10409"/>
              <a:gd name="connsiteY6" fmla="*/ 2219 h 10004"/>
              <a:gd name="connsiteX0" fmla="*/ 5606 w 10409"/>
              <a:gd name="connsiteY0" fmla="*/ 2219 h 10000"/>
              <a:gd name="connsiteX1" fmla="*/ 10409 w 10409"/>
              <a:gd name="connsiteY1" fmla="*/ 0 h 10000"/>
              <a:gd name="connsiteX2" fmla="*/ 9092 w 10409"/>
              <a:gd name="connsiteY2" fmla="*/ 4969 h 10000"/>
              <a:gd name="connsiteX3" fmla="*/ 10320 w 10409"/>
              <a:gd name="connsiteY3" fmla="*/ 10000 h 10000"/>
              <a:gd name="connsiteX4" fmla="*/ 5664 w 10409"/>
              <a:gd name="connsiteY4" fmla="*/ 7866 h 10000"/>
              <a:gd name="connsiteX5" fmla="*/ 1 w 10409"/>
              <a:gd name="connsiteY5" fmla="*/ 5053 h 10000"/>
              <a:gd name="connsiteX6" fmla="*/ 5606 w 10409"/>
              <a:gd name="connsiteY6" fmla="*/ 2219 h 10000"/>
              <a:gd name="connsiteX0" fmla="*/ 5606 w 10409"/>
              <a:gd name="connsiteY0" fmla="*/ 2219 h 9952"/>
              <a:gd name="connsiteX1" fmla="*/ 10409 w 10409"/>
              <a:gd name="connsiteY1" fmla="*/ 0 h 9952"/>
              <a:gd name="connsiteX2" fmla="*/ 9092 w 10409"/>
              <a:gd name="connsiteY2" fmla="*/ 4969 h 9952"/>
              <a:gd name="connsiteX3" fmla="*/ 10287 w 10409"/>
              <a:gd name="connsiteY3" fmla="*/ 9952 h 9952"/>
              <a:gd name="connsiteX4" fmla="*/ 5664 w 10409"/>
              <a:gd name="connsiteY4" fmla="*/ 7866 h 9952"/>
              <a:gd name="connsiteX5" fmla="*/ 1 w 10409"/>
              <a:gd name="connsiteY5" fmla="*/ 5053 h 9952"/>
              <a:gd name="connsiteX6" fmla="*/ 5606 w 10409"/>
              <a:gd name="connsiteY6" fmla="*/ 2219 h 9952"/>
              <a:gd name="connsiteX0" fmla="*/ 5386 w 10000"/>
              <a:gd name="connsiteY0" fmla="*/ 2230 h 10000"/>
              <a:gd name="connsiteX1" fmla="*/ 10000 w 10000"/>
              <a:gd name="connsiteY1" fmla="*/ 0 h 10000"/>
              <a:gd name="connsiteX2" fmla="*/ 8576 w 10000"/>
              <a:gd name="connsiteY2" fmla="*/ 4993 h 10000"/>
              <a:gd name="connsiteX3" fmla="*/ 9883 w 10000"/>
              <a:gd name="connsiteY3" fmla="*/ 10000 h 10000"/>
              <a:gd name="connsiteX4" fmla="*/ 5441 w 10000"/>
              <a:gd name="connsiteY4" fmla="*/ 7904 h 10000"/>
              <a:gd name="connsiteX5" fmla="*/ 1 w 10000"/>
              <a:gd name="connsiteY5" fmla="*/ 5077 h 10000"/>
              <a:gd name="connsiteX6" fmla="*/ 5386 w 10000"/>
              <a:gd name="connsiteY6" fmla="*/ 2230 h 10000"/>
              <a:gd name="connsiteX0" fmla="*/ 5386 w 10000"/>
              <a:gd name="connsiteY0" fmla="*/ 2230 h 10000"/>
              <a:gd name="connsiteX1" fmla="*/ 10000 w 10000"/>
              <a:gd name="connsiteY1" fmla="*/ 0 h 10000"/>
              <a:gd name="connsiteX2" fmla="*/ 8417 w 10000"/>
              <a:gd name="connsiteY2" fmla="*/ 5041 h 10000"/>
              <a:gd name="connsiteX3" fmla="*/ 9883 w 10000"/>
              <a:gd name="connsiteY3" fmla="*/ 10000 h 10000"/>
              <a:gd name="connsiteX4" fmla="*/ 5441 w 10000"/>
              <a:gd name="connsiteY4" fmla="*/ 7904 h 10000"/>
              <a:gd name="connsiteX5" fmla="*/ 1 w 10000"/>
              <a:gd name="connsiteY5" fmla="*/ 5077 h 10000"/>
              <a:gd name="connsiteX6" fmla="*/ 5386 w 10000"/>
              <a:gd name="connsiteY6" fmla="*/ 2230 h 10000"/>
              <a:gd name="connsiteX0" fmla="*/ 5386 w 10000"/>
              <a:gd name="connsiteY0" fmla="*/ 2230 h 10000"/>
              <a:gd name="connsiteX1" fmla="*/ 10000 w 10000"/>
              <a:gd name="connsiteY1" fmla="*/ 0 h 10000"/>
              <a:gd name="connsiteX2" fmla="*/ 8417 w 10000"/>
              <a:gd name="connsiteY2" fmla="*/ 5041 h 10000"/>
              <a:gd name="connsiteX3" fmla="*/ 9883 w 10000"/>
              <a:gd name="connsiteY3" fmla="*/ 10000 h 10000"/>
              <a:gd name="connsiteX4" fmla="*/ 5441 w 10000"/>
              <a:gd name="connsiteY4" fmla="*/ 7904 h 10000"/>
              <a:gd name="connsiteX5" fmla="*/ 1 w 10000"/>
              <a:gd name="connsiteY5" fmla="*/ 5077 h 10000"/>
              <a:gd name="connsiteX6" fmla="*/ 5386 w 10000"/>
              <a:gd name="connsiteY6" fmla="*/ 2230 h 10000"/>
              <a:gd name="connsiteX0" fmla="*/ 5386 w 10000"/>
              <a:gd name="connsiteY0" fmla="*/ 2230 h 10000"/>
              <a:gd name="connsiteX1" fmla="*/ 10000 w 10000"/>
              <a:gd name="connsiteY1" fmla="*/ 0 h 10000"/>
              <a:gd name="connsiteX2" fmla="*/ 8513 w 10000"/>
              <a:gd name="connsiteY2" fmla="*/ 5041 h 10000"/>
              <a:gd name="connsiteX3" fmla="*/ 9883 w 10000"/>
              <a:gd name="connsiteY3" fmla="*/ 10000 h 10000"/>
              <a:gd name="connsiteX4" fmla="*/ 5441 w 10000"/>
              <a:gd name="connsiteY4" fmla="*/ 7904 h 10000"/>
              <a:gd name="connsiteX5" fmla="*/ 1 w 10000"/>
              <a:gd name="connsiteY5" fmla="*/ 5077 h 10000"/>
              <a:gd name="connsiteX6" fmla="*/ 5386 w 10000"/>
              <a:gd name="connsiteY6" fmla="*/ 223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5386" y="2230"/>
                </a:moveTo>
                <a:lnTo>
                  <a:pt x="10000" y="0"/>
                </a:lnTo>
                <a:cubicBezTo>
                  <a:pt x="8971" y="479"/>
                  <a:pt x="8532" y="2180"/>
                  <a:pt x="8513" y="5041"/>
                </a:cubicBezTo>
                <a:cubicBezTo>
                  <a:pt x="8494" y="7902"/>
                  <a:pt x="9181" y="10048"/>
                  <a:pt x="9883" y="10000"/>
                </a:cubicBezTo>
                <a:cubicBezTo>
                  <a:pt x="8563" y="9473"/>
                  <a:pt x="6858" y="8488"/>
                  <a:pt x="5441" y="7904"/>
                </a:cubicBezTo>
                <a:cubicBezTo>
                  <a:pt x="4479" y="7450"/>
                  <a:pt x="11" y="5162"/>
                  <a:pt x="1" y="5077"/>
                </a:cubicBezTo>
                <a:cubicBezTo>
                  <a:pt x="-9" y="4993"/>
                  <a:pt x="3725" y="2853"/>
                  <a:pt x="5386" y="22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	Eclipse Calculations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-15551" y="2514600"/>
            <a:ext cx="1676400" cy="1752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46849" y="3086100"/>
            <a:ext cx="609600" cy="609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8" name="4-Point Star 57"/>
          <p:cNvSpPr/>
          <p:nvPr/>
        </p:nvSpPr>
        <p:spPr>
          <a:xfrm>
            <a:off x="4582108" y="2242068"/>
            <a:ext cx="228600" cy="272532"/>
          </a:xfrm>
          <a:prstGeom prst="star4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990600" y="1295400"/>
            <a:ext cx="8153400" cy="2959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90600" y="2514600"/>
            <a:ext cx="8001000" cy="289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" idx="0"/>
          </p:cNvCxnSpPr>
          <p:nvPr/>
        </p:nvCxnSpPr>
        <p:spPr>
          <a:xfrm>
            <a:off x="822649" y="2514600"/>
            <a:ext cx="8397551" cy="1371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" idx="2"/>
          </p:cNvCxnSpPr>
          <p:nvPr/>
        </p:nvCxnSpPr>
        <p:spPr>
          <a:xfrm>
            <a:off x="-15551" y="3390900"/>
            <a:ext cx="91595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4"/>
          </p:cNvCxnSpPr>
          <p:nvPr/>
        </p:nvCxnSpPr>
        <p:spPr>
          <a:xfrm flipV="1">
            <a:off x="822649" y="2895600"/>
            <a:ext cx="8321351" cy="1371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251649" y="2378334"/>
            <a:ext cx="444759" cy="10068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822649" y="3390900"/>
            <a:ext cx="3429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rc 83"/>
          <p:cNvSpPr/>
          <p:nvPr/>
        </p:nvSpPr>
        <p:spPr>
          <a:xfrm>
            <a:off x="4049539" y="3230007"/>
            <a:ext cx="404220" cy="914400"/>
          </a:xfrm>
          <a:prstGeom prst="arc">
            <a:avLst>
              <a:gd name="adj1" fmla="val 16719529"/>
              <a:gd name="adj2" fmla="val 178079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5" name="Arc 84"/>
          <p:cNvSpPr/>
          <p:nvPr/>
        </p:nvSpPr>
        <p:spPr>
          <a:xfrm rot="14075037">
            <a:off x="5369776" y="3239700"/>
            <a:ext cx="190500" cy="190500"/>
          </a:xfrm>
          <a:prstGeom prst="arc">
            <a:avLst>
              <a:gd name="adj1" fmla="val 16200000"/>
              <a:gd name="adj2" fmla="val 6516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87" name="Straight Connector 86"/>
          <p:cNvCxnSpPr>
            <a:stCxn id="5" idx="0"/>
            <a:endCxn id="5" idx="4"/>
          </p:cNvCxnSpPr>
          <p:nvPr/>
        </p:nvCxnSpPr>
        <p:spPr>
          <a:xfrm>
            <a:off x="4251649" y="3086100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Arc 89"/>
          <p:cNvSpPr/>
          <p:nvPr/>
        </p:nvSpPr>
        <p:spPr>
          <a:xfrm>
            <a:off x="4088940" y="3557264"/>
            <a:ext cx="338959" cy="41037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H="1" flipV="1">
            <a:off x="4038600" y="3175374"/>
            <a:ext cx="215526" cy="2155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4" idx="0"/>
          </p:cNvCxnSpPr>
          <p:nvPr/>
        </p:nvCxnSpPr>
        <p:spPr>
          <a:xfrm flipV="1">
            <a:off x="822649" y="2514600"/>
            <a:ext cx="0" cy="876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07" idx="2"/>
          </p:cNvCxnSpPr>
          <p:nvPr/>
        </p:nvCxnSpPr>
        <p:spPr>
          <a:xfrm flipH="1">
            <a:off x="4938536" y="2616897"/>
            <a:ext cx="205274" cy="666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08" idx="0"/>
          </p:cNvCxnSpPr>
          <p:nvPr/>
        </p:nvCxnSpPr>
        <p:spPr>
          <a:xfrm flipV="1">
            <a:off x="5655586" y="2854872"/>
            <a:ext cx="745214" cy="1717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903513" y="1905000"/>
            <a:ext cx="914400" cy="13614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840586" y="2339898"/>
            <a:ext cx="606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Umbra</a:t>
            </a:r>
            <a:endParaRPr lang="en-US" sz="1200" dirty="0"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245858" y="4572000"/>
            <a:ext cx="819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Penumbra</a:t>
            </a:r>
            <a:endParaRPr lang="en-US" sz="1200" dirty="0"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608400" y="1651084"/>
            <a:ext cx="805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Antumbra</a:t>
            </a:r>
            <a:endParaRPr lang="en-US" sz="1050" dirty="0">
              <a:latin typeface="+mj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3400" y="368789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Arial" pitchFamily="34" charset="0"/>
              </a:rPr>
              <a:t>Sun</a:t>
            </a:r>
            <a:endParaRPr lang="en-US" sz="1600" dirty="0">
              <a:latin typeface="+mj-lt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742098" y="4097923"/>
            <a:ext cx="711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Arial" pitchFamily="34" charset="0"/>
              </a:rPr>
              <a:t>Earth</a:t>
            </a:r>
            <a:endParaRPr lang="en-US" sz="1600" dirty="0">
              <a:latin typeface="+mj-lt"/>
              <a:cs typeface="Arial" pitchFamily="34" charset="0"/>
            </a:endParaRPr>
          </a:p>
        </p:txBody>
      </p:sp>
      <p:cxnSp>
        <p:nvCxnSpPr>
          <p:cNvPr id="113" name="Straight Arrow Connector 112"/>
          <p:cNvCxnSpPr>
            <a:stCxn id="111" idx="0"/>
            <a:endCxn id="5" idx="4"/>
          </p:cNvCxnSpPr>
          <p:nvPr/>
        </p:nvCxnSpPr>
        <p:spPr>
          <a:xfrm flipV="1">
            <a:off x="4097929" y="3695700"/>
            <a:ext cx="153720" cy="4022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4494007" y="3081589"/>
            <a:ext cx="359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+mj-lt"/>
                <a:cs typeface="Arial" pitchFamily="34" charset="0"/>
              </a:rPr>
              <a:t>θ</a:t>
            </a:r>
            <a:r>
              <a:rPr lang="en-US" sz="1600" baseline="-25000" dirty="0" smtClean="0">
                <a:latin typeface="+mj-lt"/>
                <a:cs typeface="Arial" pitchFamily="34" charset="0"/>
              </a:rPr>
              <a:t>e</a:t>
            </a:r>
            <a:endParaRPr lang="en-US" sz="1600" dirty="0">
              <a:latin typeface="+mj-lt"/>
              <a:cs typeface="Arial" pitchFamily="34" charset="0"/>
            </a:endParaRPr>
          </a:p>
        </p:txBody>
      </p:sp>
      <p:cxnSp>
        <p:nvCxnSpPr>
          <p:cNvPr id="119" name="Straight Arrow Connector 118"/>
          <p:cNvCxnSpPr>
            <a:stCxn id="117" idx="1"/>
            <a:endCxn id="84" idx="0"/>
          </p:cNvCxnSpPr>
          <p:nvPr/>
        </p:nvCxnSpPr>
        <p:spPr>
          <a:xfrm flipH="1">
            <a:off x="4317478" y="3250866"/>
            <a:ext cx="176529" cy="4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372409" y="2726323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+mj-lt"/>
                <a:cs typeface="Arial" pitchFamily="34" charset="0"/>
              </a:rPr>
              <a:t>θ</a:t>
            </a:r>
            <a:r>
              <a:rPr lang="en-US" sz="1600" baseline="-25000" dirty="0">
                <a:latin typeface="+mj-lt"/>
                <a:cs typeface="Arial" pitchFamily="34" charset="0"/>
              </a:rPr>
              <a:t>u</a:t>
            </a:r>
            <a:endParaRPr lang="en-US" sz="1600" dirty="0">
              <a:latin typeface="+mj-lt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582108" y="4085710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+mj-lt"/>
                <a:cs typeface="Arial" pitchFamily="34" charset="0"/>
              </a:rPr>
              <a:t>θ</a:t>
            </a:r>
            <a:r>
              <a:rPr lang="en-US" sz="1600" baseline="-25000" dirty="0">
                <a:latin typeface="+mj-lt"/>
                <a:cs typeface="Arial" pitchFamily="34" charset="0"/>
              </a:rPr>
              <a:t>p</a:t>
            </a:r>
            <a:endParaRPr lang="en-US" sz="1600" dirty="0">
              <a:latin typeface="+mj-lt"/>
              <a:cs typeface="Arial" pitchFamily="34" charset="0"/>
            </a:endParaRPr>
          </a:p>
        </p:txBody>
      </p:sp>
      <p:cxnSp>
        <p:nvCxnSpPr>
          <p:cNvPr id="125" name="Straight Arrow Connector 124"/>
          <p:cNvCxnSpPr>
            <a:stCxn id="122" idx="2"/>
            <a:endCxn id="85" idx="2"/>
          </p:cNvCxnSpPr>
          <p:nvPr/>
        </p:nvCxnSpPr>
        <p:spPr>
          <a:xfrm flipH="1">
            <a:off x="5411309" y="3064877"/>
            <a:ext cx="148010" cy="191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23" idx="0"/>
            <a:endCxn id="90" idx="2"/>
          </p:cNvCxnSpPr>
          <p:nvPr/>
        </p:nvCxnSpPr>
        <p:spPr>
          <a:xfrm flipH="1" flipV="1">
            <a:off x="4427899" y="3762453"/>
            <a:ext cx="341119" cy="3232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08" idx="0"/>
          </p:cNvCxnSpPr>
          <p:nvPr/>
        </p:nvCxnSpPr>
        <p:spPr>
          <a:xfrm flipV="1">
            <a:off x="5655586" y="4144408"/>
            <a:ext cx="1202414" cy="4275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113710" y="2514600"/>
            <a:ext cx="443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+mj-lt"/>
              </a:rPr>
              <a:t>r</a:t>
            </a:r>
            <a:r>
              <a:rPr lang="en-US" sz="1200" baseline="-25000" dirty="0" err="1" smtClean="0">
                <a:latin typeface="+mj-lt"/>
              </a:rPr>
              <a:t>sat</a:t>
            </a:r>
            <a:r>
              <a:rPr lang="en-US" sz="1200" baseline="-25000" dirty="0" smtClean="0">
                <a:latin typeface="+mj-lt"/>
              </a:rPr>
              <a:t>/e</a:t>
            </a:r>
            <a:endParaRPr lang="en-US" sz="1200" dirty="0">
              <a:latin typeface="+mj-lt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676400" y="3413444"/>
            <a:ext cx="362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r</a:t>
            </a:r>
            <a:r>
              <a:rPr lang="en-US" sz="1200" baseline="-25000" dirty="0" smtClean="0">
                <a:latin typeface="+mj-lt"/>
              </a:rPr>
              <a:t>e/s</a:t>
            </a:r>
            <a:endParaRPr lang="en-US" sz="1200" dirty="0">
              <a:latin typeface="+mj-lt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14017" y="2814250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+mj-lt"/>
              </a:rPr>
              <a:t>R</a:t>
            </a:r>
            <a:r>
              <a:rPr lang="en-US" sz="1200" b="1" baseline="-25000" dirty="0" err="1" smtClean="0">
                <a:latin typeface="+mj-lt"/>
              </a:rPr>
              <a:t>s</a:t>
            </a:r>
            <a:endParaRPr lang="en-US" sz="1200" dirty="0">
              <a:latin typeface="+mj-lt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793381" y="3147853"/>
            <a:ext cx="311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R</a:t>
            </a:r>
            <a:r>
              <a:rPr lang="en-US" sz="1200" b="1" baseline="-25000" dirty="0">
                <a:latin typeface="+mj-lt"/>
              </a:rPr>
              <a:t>e</a:t>
            </a:r>
            <a:endParaRPr lang="en-US" sz="1200" dirty="0">
              <a:latin typeface="+mj-l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669641" y="2002074"/>
            <a:ext cx="1026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Arial" pitchFamily="34" charset="0"/>
              </a:rPr>
              <a:t>EagleSat</a:t>
            </a:r>
            <a:endParaRPr lang="en-US" sz="1600" dirty="0">
              <a:latin typeface="+mj-lt"/>
              <a:cs typeface="Arial" pitchFamily="34" charset="0"/>
            </a:endParaRPr>
          </a:p>
        </p:txBody>
      </p:sp>
      <p:pic>
        <p:nvPicPr>
          <p:cNvPr id="16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8" t="12205" r="16880" b="66879"/>
          <a:stretch/>
        </p:blipFill>
        <p:spPr bwMode="auto">
          <a:xfrm>
            <a:off x="8108208" y="3083244"/>
            <a:ext cx="1035792" cy="60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5" t="12205" r="54290" b="66879"/>
          <a:stretch/>
        </p:blipFill>
        <p:spPr bwMode="auto">
          <a:xfrm>
            <a:off x="5868565" y="4848999"/>
            <a:ext cx="1173325" cy="64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 t="74551" r="48352" b="5975"/>
          <a:stretch/>
        </p:blipFill>
        <p:spPr bwMode="auto">
          <a:xfrm>
            <a:off x="4938535" y="1752244"/>
            <a:ext cx="1162196" cy="59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5094241" y="3619140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j-lt"/>
                <a:cs typeface="Arial" pitchFamily="34" charset="0"/>
              </a:rPr>
              <a:t>h</a:t>
            </a:r>
            <a:r>
              <a:rPr lang="en-US" sz="1600" baseline="-25000" dirty="0" err="1" smtClean="0">
                <a:latin typeface="+mj-lt"/>
                <a:cs typeface="Arial" pitchFamily="34" charset="0"/>
              </a:rPr>
              <a:t>u</a:t>
            </a:r>
            <a:endParaRPr lang="en-US" sz="1600" dirty="0">
              <a:latin typeface="+mj-lt"/>
              <a:cs typeface="Arial" pitchFamily="34" charset="0"/>
            </a:endParaRPr>
          </a:p>
        </p:txBody>
      </p:sp>
      <p:cxnSp>
        <p:nvCxnSpPr>
          <p:cNvPr id="171" name="Straight Arrow Connector 170"/>
          <p:cNvCxnSpPr>
            <a:stCxn id="169" idx="0"/>
          </p:cNvCxnSpPr>
          <p:nvPr/>
        </p:nvCxnSpPr>
        <p:spPr>
          <a:xfrm flipH="1" flipV="1">
            <a:off x="5067300" y="3390900"/>
            <a:ext cx="213851" cy="228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136724" y="4437903"/>
            <a:ext cx="3038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 dirty="0" smtClean="0">
                <a:latin typeface="+mj-lt"/>
                <a:cs typeface="Arial" charset="0"/>
              </a:rPr>
              <a:t>Θ</a:t>
            </a:r>
            <a:r>
              <a:rPr lang="en-US" sz="1800" baseline="-25000" dirty="0" smtClean="0">
                <a:latin typeface="+mj-lt"/>
                <a:cs typeface="Arial" charset="0"/>
              </a:rPr>
              <a:t>e</a:t>
            </a:r>
            <a:r>
              <a:rPr lang="en-US" sz="1800" dirty="0" smtClean="0">
                <a:latin typeface="+mj-lt"/>
                <a:cs typeface="Arial" charset="0"/>
              </a:rPr>
              <a:t> = cos</a:t>
            </a:r>
            <a:r>
              <a:rPr lang="en-US" sz="1800" baseline="30000" dirty="0" smtClean="0">
                <a:latin typeface="+mj-lt"/>
                <a:cs typeface="Arial" charset="0"/>
              </a:rPr>
              <a:t>-1</a:t>
            </a:r>
            <a:r>
              <a:rPr lang="en-US" sz="1800" dirty="0" smtClean="0">
                <a:latin typeface="+mj-lt"/>
                <a:cs typeface="Arial" charset="0"/>
              </a:rPr>
              <a:t>((</a:t>
            </a:r>
            <a:r>
              <a:rPr lang="en-US" sz="1800" b="1" dirty="0" err="1" smtClean="0">
                <a:latin typeface="+mj-lt"/>
                <a:cs typeface="Arial" charset="0"/>
              </a:rPr>
              <a:t>r</a:t>
            </a:r>
            <a:r>
              <a:rPr lang="en-US" sz="1800" baseline="-25000" dirty="0" err="1" smtClean="0">
                <a:latin typeface="+mj-lt"/>
                <a:cs typeface="Arial" charset="0"/>
              </a:rPr>
              <a:t>sat</a:t>
            </a:r>
            <a:r>
              <a:rPr lang="en-US" sz="1800" baseline="-25000" dirty="0" smtClean="0">
                <a:latin typeface="+mj-lt"/>
                <a:cs typeface="Arial" charset="0"/>
              </a:rPr>
              <a:t>/</a:t>
            </a:r>
            <a:r>
              <a:rPr lang="en-US" sz="1800" baseline="-25000" dirty="0" err="1" smtClean="0">
                <a:latin typeface="+mj-lt"/>
                <a:cs typeface="Arial" charset="0"/>
              </a:rPr>
              <a:t>e</a:t>
            </a:r>
            <a:r>
              <a:rPr lang="en-US" sz="1800" dirty="0" err="1" smtClean="0">
                <a:latin typeface="+mj-lt"/>
                <a:cs typeface="Arial" charset="0"/>
              </a:rPr>
              <a:t>·</a:t>
            </a:r>
            <a:r>
              <a:rPr lang="en-US" sz="1800" b="1" dirty="0" err="1" smtClean="0">
                <a:latin typeface="+mj-lt"/>
                <a:cs typeface="Arial" charset="0"/>
              </a:rPr>
              <a:t>r</a:t>
            </a:r>
            <a:r>
              <a:rPr lang="en-US" sz="1800" baseline="-25000" dirty="0" err="1" smtClean="0">
                <a:latin typeface="+mj-lt"/>
                <a:cs typeface="Arial" charset="0"/>
              </a:rPr>
              <a:t>e</a:t>
            </a:r>
            <a:r>
              <a:rPr lang="en-US" sz="1800" baseline="-25000" dirty="0" smtClean="0">
                <a:latin typeface="+mj-lt"/>
                <a:cs typeface="Arial" charset="0"/>
              </a:rPr>
              <a:t>/s</a:t>
            </a:r>
            <a:r>
              <a:rPr lang="en-US" sz="1800" dirty="0" smtClean="0">
                <a:latin typeface="+mj-lt"/>
                <a:cs typeface="Arial" charset="0"/>
              </a:rPr>
              <a:t>)/(</a:t>
            </a:r>
            <a:r>
              <a:rPr lang="en-US" sz="1800" dirty="0" err="1" smtClean="0">
                <a:latin typeface="+mj-lt"/>
                <a:cs typeface="Arial" charset="0"/>
              </a:rPr>
              <a:t>r</a:t>
            </a:r>
            <a:r>
              <a:rPr lang="en-US" sz="1800" baseline="-25000" dirty="0" err="1" smtClean="0">
                <a:latin typeface="+mj-lt"/>
                <a:cs typeface="Arial" charset="0"/>
              </a:rPr>
              <a:t>sat</a:t>
            </a:r>
            <a:r>
              <a:rPr lang="en-US" sz="1800" baseline="-25000" dirty="0" smtClean="0">
                <a:latin typeface="+mj-lt"/>
                <a:cs typeface="Arial" charset="0"/>
              </a:rPr>
              <a:t>/e</a:t>
            </a:r>
            <a:r>
              <a:rPr lang="en-US" sz="1800" dirty="0" smtClean="0">
                <a:latin typeface="+mj-lt"/>
                <a:cs typeface="Arial" charset="0"/>
              </a:rPr>
              <a:t>*r</a:t>
            </a:r>
            <a:r>
              <a:rPr lang="en-US" sz="1800" baseline="-25000" dirty="0" smtClean="0">
                <a:latin typeface="+mj-lt"/>
                <a:cs typeface="Arial" charset="0"/>
              </a:rPr>
              <a:t>e/s</a:t>
            </a:r>
            <a:r>
              <a:rPr lang="en-US" sz="1800" dirty="0" smtClean="0">
                <a:latin typeface="+mj-lt"/>
                <a:cs typeface="Arial" charset="0"/>
              </a:rPr>
              <a:t>))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136723" y="4848999"/>
            <a:ext cx="167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>
                <a:latin typeface="+mj-lt"/>
                <a:cs typeface="Arial" charset="0"/>
              </a:rPr>
              <a:t>Θ</a:t>
            </a:r>
            <a:r>
              <a:rPr lang="en-US" sz="1800" baseline="-25000" dirty="0" smtClean="0">
                <a:latin typeface="+mj-lt"/>
                <a:cs typeface="Arial" charset="0"/>
              </a:rPr>
              <a:t>u</a:t>
            </a:r>
            <a:r>
              <a:rPr lang="en-US" sz="1800" dirty="0">
                <a:latin typeface="+mj-lt"/>
                <a:cs typeface="Arial" charset="0"/>
              </a:rPr>
              <a:t> </a:t>
            </a:r>
            <a:r>
              <a:rPr lang="en-US" sz="1800" dirty="0" smtClean="0">
                <a:latin typeface="+mj-lt"/>
                <a:cs typeface="Arial" charset="0"/>
              </a:rPr>
              <a:t>= tan</a:t>
            </a:r>
            <a:r>
              <a:rPr lang="en-US" sz="1800" baseline="30000" dirty="0" smtClean="0">
                <a:latin typeface="+mj-lt"/>
                <a:cs typeface="Arial" charset="0"/>
              </a:rPr>
              <a:t>-1</a:t>
            </a:r>
            <a:r>
              <a:rPr lang="en-US" sz="1800" dirty="0" smtClean="0">
                <a:latin typeface="+mj-lt"/>
                <a:cs typeface="Arial" charset="0"/>
              </a:rPr>
              <a:t>(R</a:t>
            </a:r>
            <a:r>
              <a:rPr lang="en-US" sz="1800" baseline="-25000" dirty="0" smtClean="0">
                <a:latin typeface="+mj-lt"/>
                <a:cs typeface="Arial" charset="0"/>
              </a:rPr>
              <a:t>e</a:t>
            </a:r>
            <a:r>
              <a:rPr lang="en-US" sz="1800" dirty="0" smtClean="0">
                <a:latin typeface="+mj-lt"/>
                <a:cs typeface="Arial" charset="0"/>
              </a:rPr>
              <a:t>/</a:t>
            </a:r>
            <a:r>
              <a:rPr lang="en-US" sz="1800" dirty="0" err="1" smtClean="0">
                <a:latin typeface="+mj-lt"/>
                <a:cs typeface="Arial" charset="0"/>
              </a:rPr>
              <a:t>h</a:t>
            </a:r>
            <a:r>
              <a:rPr lang="en-US" sz="1800" baseline="-25000" dirty="0" err="1" smtClean="0">
                <a:latin typeface="+mj-lt"/>
                <a:cs typeface="Arial" charset="0"/>
              </a:rPr>
              <a:t>u</a:t>
            </a:r>
            <a:r>
              <a:rPr lang="en-US" sz="1800" dirty="0" smtClean="0">
                <a:latin typeface="+mj-lt"/>
                <a:cs typeface="Arial" charset="0"/>
              </a:rPr>
              <a:t>)</a:t>
            </a:r>
            <a:endParaRPr lang="en-US" sz="1800" dirty="0">
              <a:latin typeface="+mj-lt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36724" y="5225534"/>
            <a:ext cx="25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>
                <a:latin typeface="+mj-lt"/>
                <a:cs typeface="Arial" charset="0"/>
              </a:rPr>
              <a:t>Θ</a:t>
            </a:r>
            <a:r>
              <a:rPr lang="en-US" sz="1800" baseline="-25000" dirty="0">
                <a:latin typeface="+mj-lt"/>
                <a:cs typeface="Arial" charset="0"/>
              </a:rPr>
              <a:t>p</a:t>
            </a:r>
            <a:r>
              <a:rPr lang="en-US" sz="1800" dirty="0" smtClean="0">
                <a:latin typeface="+mj-lt"/>
                <a:cs typeface="Arial" charset="0"/>
              </a:rPr>
              <a:t> = </a:t>
            </a:r>
            <a:r>
              <a:rPr lang="el-GR" sz="1800" dirty="0" smtClean="0">
                <a:latin typeface="+mj-lt"/>
                <a:cs typeface="Arial" charset="0"/>
              </a:rPr>
              <a:t>π</a:t>
            </a:r>
            <a:r>
              <a:rPr lang="en-US" sz="1800" dirty="0" smtClean="0">
                <a:latin typeface="+mj-lt"/>
                <a:cs typeface="Arial" charset="0"/>
              </a:rPr>
              <a:t> – tan</a:t>
            </a:r>
            <a:r>
              <a:rPr lang="en-US" sz="1800" baseline="30000" dirty="0" smtClean="0">
                <a:latin typeface="+mj-lt"/>
                <a:cs typeface="Arial" charset="0"/>
              </a:rPr>
              <a:t>-1</a:t>
            </a:r>
            <a:r>
              <a:rPr lang="en-US" sz="1800" dirty="0" smtClean="0">
                <a:latin typeface="+mj-lt"/>
                <a:cs typeface="Arial" charset="0"/>
              </a:rPr>
              <a:t>(</a:t>
            </a:r>
            <a:r>
              <a:rPr lang="en-US" sz="1800" b="1" dirty="0" smtClean="0">
                <a:latin typeface="+mj-lt"/>
                <a:cs typeface="Arial" charset="0"/>
              </a:rPr>
              <a:t>r</a:t>
            </a:r>
            <a:r>
              <a:rPr lang="en-US" sz="1800" baseline="-25000" dirty="0" smtClean="0">
                <a:latin typeface="+mj-lt"/>
                <a:cs typeface="Arial" charset="0"/>
              </a:rPr>
              <a:t>e/s</a:t>
            </a:r>
            <a:r>
              <a:rPr lang="en-US" sz="1800" dirty="0" smtClean="0">
                <a:latin typeface="+mj-lt"/>
                <a:cs typeface="Arial" charset="0"/>
              </a:rPr>
              <a:t>/(</a:t>
            </a:r>
            <a:r>
              <a:rPr lang="en-US" sz="1800" dirty="0" err="1" smtClean="0">
                <a:latin typeface="+mj-lt"/>
                <a:cs typeface="Arial" charset="0"/>
              </a:rPr>
              <a:t>R</a:t>
            </a:r>
            <a:r>
              <a:rPr lang="en-US" sz="1800" baseline="-25000" dirty="0" err="1" smtClean="0">
                <a:latin typeface="+mj-lt"/>
                <a:cs typeface="Arial" charset="0"/>
              </a:rPr>
              <a:t>s</a:t>
            </a:r>
            <a:r>
              <a:rPr lang="en-US" sz="1800" dirty="0" smtClean="0">
                <a:latin typeface="+mj-lt"/>
                <a:cs typeface="Arial" charset="0"/>
              </a:rPr>
              <a:t> + R</a:t>
            </a:r>
            <a:r>
              <a:rPr lang="en-US" sz="1800" baseline="-25000" dirty="0" smtClean="0">
                <a:latin typeface="+mj-lt"/>
                <a:cs typeface="Arial" charset="0"/>
              </a:rPr>
              <a:t>e</a:t>
            </a:r>
            <a:r>
              <a:rPr lang="en-US" sz="1800" dirty="0" smtClean="0">
                <a:latin typeface="+mj-lt"/>
                <a:cs typeface="Arial" charset="0"/>
              </a:rPr>
              <a:t>)</a:t>
            </a:r>
            <a:endParaRPr lang="en-US" sz="1800" dirty="0">
              <a:latin typeface="+mj-lt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3" y="151109"/>
            <a:ext cx="1155750" cy="96119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23" y="5414626"/>
            <a:ext cx="895575" cy="138606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6276089"/>
            <a:ext cx="1888491" cy="43080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8223" y="5610318"/>
            <a:ext cx="734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  <a:cs typeface="Arial" charset="0"/>
              </a:rPr>
              <a:t>du = ((</a:t>
            </a:r>
            <a:r>
              <a:rPr lang="en-US" dirty="0" err="1" smtClean="0">
                <a:latin typeface="+mj-lt"/>
                <a:cs typeface="Arial" charset="0"/>
              </a:rPr>
              <a:t>h</a:t>
            </a:r>
            <a:r>
              <a:rPr lang="en-US" baseline="-25000" dirty="0" err="1" smtClean="0">
                <a:latin typeface="+mj-lt"/>
                <a:cs typeface="Arial" charset="0"/>
              </a:rPr>
              <a:t>u</a:t>
            </a:r>
            <a:r>
              <a:rPr lang="en-US" baseline="-25000" dirty="0" smtClean="0">
                <a:latin typeface="+mj-lt"/>
                <a:cs typeface="Arial" charset="0"/>
              </a:rPr>
              <a:t> </a:t>
            </a:r>
            <a:r>
              <a:rPr lang="en-US" dirty="0" smtClean="0">
                <a:latin typeface="+mj-lt"/>
                <a:cs typeface="Arial" charset="0"/>
              </a:rPr>
              <a:t>* sin(</a:t>
            </a:r>
            <a:r>
              <a:rPr lang="el-GR" dirty="0">
                <a:latin typeface="+mj-lt"/>
                <a:cs typeface="Arial" charset="0"/>
              </a:rPr>
              <a:t>Θ</a:t>
            </a:r>
            <a:r>
              <a:rPr lang="en-US" baseline="-25000" dirty="0" smtClean="0">
                <a:latin typeface="+mj-lt"/>
                <a:cs typeface="Arial" charset="0"/>
              </a:rPr>
              <a:t>u</a:t>
            </a:r>
            <a:r>
              <a:rPr lang="en-US" dirty="0" smtClean="0">
                <a:latin typeface="+mj-lt"/>
                <a:cs typeface="Arial" charset="0"/>
              </a:rPr>
              <a:t>))/sin(</a:t>
            </a:r>
            <a:r>
              <a:rPr lang="el-GR" dirty="0" smtClean="0">
                <a:latin typeface="+mj-lt"/>
                <a:cs typeface="Arial" charset="0"/>
              </a:rPr>
              <a:t>Θ</a:t>
            </a:r>
            <a:r>
              <a:rPr lang="en-US" baseline="-25000" dirty="0">
                <a:latin typeface="+mj-lt"/>
                <a:cs typeface="Arial" charset="0"/>
              </a:rPr>
              <a:t>e</a:t>
            </a:r>
            <a:r>
              <a:rPr lang="en-US" baseline="-25000" dirty="0" smtClean="0">
                <a:latin typeface="+mj-lt"/>
                <a:cs typeface="Arial" charset="0"/>
              </a:rPr>
              <a:t> </a:t>
            </a:r>
            <a:r>
              <a:rPr lang="en-US" dirty="0" smtClean="0">
                <a:latin typeface="+mj-lt"/>
                <a:cs typeface="Arial" charset="0"/>
              </a:rPr>
              <a:t>+ </a:t>
            </a:r>
            <a:r>
              <a:rPr lang="el-GR" dirty="0">
                <a:latin typeface="+mj-lt"/>
                <a:cs typeface="Arial" charset="0"/>
              </a:rPr>
              <a:t>Θ</a:t>
            </a:r>
            <a:r>
              <a:rPr lang="en-US" baseline="-25000" dirty="0" smtClean="0">
                <a:latin typeface="+mj-lt"/>
                <a:cs typeface="Arial" charset="0"/>
              </a:rPr>
              <a:t>u</a:t>
            </a:r>
            <a:r>
              <a:rPr lang="en-US" dirty="0" smtClean="0">
                <a:latin typeface="+mj-lt"/>
                <a:cs typeface="Arial" charset="0"/>
              </a:rPr>
              <a:t>)) = distance to umbra cone edge along satellite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09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492</Words>
  <Application>Microsoft Office PowerPoint</Application>
  <PresentationFormat>On-screen Show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EagleSat Flight Operations</vt:lpstr>
      <vt:lpstr> EagleSat</vt:lpstr>
      <vt:lpstr> Flight Operations Objective</vt:lpstr>
      <vt:lpstr> Flight Dynamics</vt:lpstr>
      <vt:lpstr> STK Results</vt:lpstr>
      <vt:lpstr> STK Results</vt:lpstr>
      <vt:lpstr> STK Results</vt:lpstr>
      <vt:lpstr> MATLAB Orbit Propagation</vt:lpstr>
      <vt:lpstr> Eclipse Calculations</vt:lpstr>
      <vt:lpstr> Eclipse Calculations</vt:lpstr>
      <vt:lpstr> Passes</vt:lpstr>
      <vt:lpstr> Future Work</vt:lpstr>
      <vt:lpstr> Conclusion</vt:lpstr>
      <vt:lpstr> Acknowledgements</vt:lpstr>
      <vt:lpstr>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Clayton Jacobs</dc:creator>
  <cp:lastModifiedBy>Information Technology</cp:lastModifiedBy>
  <cp:revision>21</cp:revision>
  <dcterms:created xsi:type="dcterms:W3CDTF">2014-04-01T22:02:56Z</dcterms:created>
  <dcterms:modified xsi:type="dcterms:W3CDTF">2014-04-02T21:37:28Z</dcterms:modified>
</cp:coreProperties>
</file>